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59" r:id="rId5"/>
    <p:sldId id="266" r:id="rId6"/>
    <p:sldId id="260" r:id="rId7"/>
    <p:sldId id="264" r:id="rId8"/>
    <p:sldId id="265" r:id="rId9"/>
    <p:sldId id="263"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3" autoAdjust="0"/>
    <p:restoredTop sz="94632" autoAdjust="0"/>
  </p:normalViewPr>
  <p:slideViewPr>
    <p:cSldViewPr snapToGrid="0">
      <p:cViewPr varScale="1">
        <p:scale>
          <a:sx n="83" d="100"/>
          <a:sy n="83" d="100"/>
        </p:scale>
        <p:origin x="858" y="7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DBDE23-4CF3-4C72-BEE4-73BC48894EDB}"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E108D300-237C-41AD-9431-4E93DF55F7CF}">
      <dgm:prSet/>
      <dgm:spPr/>
      <dgm:t>
        <a:bodyPr/>
        <a:lstStyle/>
        <a:p>
          <a:r>
            <a:rPr lang="en-GB" dirty="0"/>
            <a:t>Project Overview</a:t>
          </a:r>
          <a:endParaRPr lang="en-US" dirty="0"/>
        </a:p>
      </dgm:t>
    </dgm:pt>
    <dgm:pt modelId="{4AF65342-3970-40A6-AE91-BB2B2D88E1B6}" type="parTrans" cxnId="{0CECEF2C-A607-4F78-88CF-71BE79C52CFB}">
      <dgm:prSet/>
      <dgm:spPr/>
      <dgm:t>
        <a:bodyPr/>
        <a:lstStyle/>
        <a:p>
          <a:endParaRPr lang="en-US"/>
        </a:p>
      </dgm:t>
    </dgm:pt>
    <dgm:pt modelId="{269D5D80-5186-498B-8A31-479991321C6F}" type="sibTrans" cxnId="{0CECEF2C-A607-4F78-88CF-71BE79C52CFB}">
      <dgm:prSet/>
      <dgm:spPr/>
      <dgm:t>
        <a:bodyPr/>
        <a:lstStyle/>
        <a:p>
          <a:endParaRPr lang="en-US"/>
        </a:p>
      </dgm:t>
    </dgm:pt>
    <dgm:pt modelId="{A8B473E7-14F0-474D-8904-909728B91B79}">
      <dgm:prSet/>
      <dgm:spPr/>
      <dgm:t>
        <a:bodyPr/>
        <a:lstStyle/>
        <a:p>
          <a:r>
            <a:rPr lang="en-GB" dirty="0"/>
            <a:t>Data and Analysis</a:t>
          </a:r>
          <a:endParaRPr lang="en-US" dirty="0"/>
        </a:p>
      </dgm:t>
    </dgm:pt>
    <dgm:pt modelId="{48D3F256-C2DF-4812-9E68-188027BC9CD7}" type="parTrans" cxnId="{0EC9C11E-3ECE-4D36-8FC2-26218B4D71D5}">
      <dgm:prSet/>
      <dgm:spPr/>
      <dgm:t>
        <a:bodyPr/>
        <a:lstStyle/>
        <a:p>
          <a:endParaRPr lang="en-US"/>
        </a:p>
      </dgm:t>
    </dgm:pt>
    <dgm:pt modelId="{1091D4D3-BB94-4583-820D-2D705DB25F07}" type="sibTrans" cxnId="{0EC9C11E-3ECE-4D36-8FC2-26218B4D71D5}">
      <dgm:prSet/>
      <dgm:spPr/>
      <dgm:t>
        <a:bodyPr/>
        <a:lstStyle/>
        <a:p>
          <a:endParaRPr lang="en-US"/>
        </a:p>
      </dgm:t>
    </dgm:pt>
    <dgm:pt modelId="{4D8E1D58-DFDA-4E59-8030-E0BD658AEE77}">
      <dgm:prSet/>
      <dgm:spPr/>
      <dgm:t>
        <a:bodyPr/>
        <a:lstStyle/>
        <a:p>
          <a:r>
            <a:rPr lang="en-GB"/>
            <a:t>Recommendations</a:t>
          </a:r>
          <a:endParaRPr lang="en-US"/>
        </a:p>
      </dgm:t>
    </dgm:pt>
    <dgm:pt modelId="{42061942-FA86-4AD1-B929-2DC885C7EFDB}" type="parTrans" cxnId="{87813997-CC22-46D8-8F1B-EB78EC0D9571}">
      <dgm:prSet/>
      <dgm:spPr/>
      <dgm:t>
        <a:bodyPr/>
        <a:lstStyle/>
        <a:p>
          <a:endParaRPr lang="en-US"/>
        </a:p>
      </dgm:t>
    </dgm:pt>
    <dgm:pt modelId="{DD755B29-3643-460A-B458-B4A46620D08A}" type="sibTrans" cxnId="{87813997-CC22-46D8-8F1B-EB78EC0D9571}">
      <dgm:prSet/>
      <dgm:spPr/>
      <dgm:t>
        <a:bodyPr/>
        <a:lstStyle/>
        <a:p>
          <a:endParaRPr lang="en-US"/>
        </a:p>
      </dgm:t>
    </dgm:pt>
    <dgm:pt modelId="{7DE9A058-AD03-4731-BE88-96ED48986694}">
      <dgm:prSet/>
      <dgm:spPr/>
      <dgm:t>
        <a:bodyPr/>
        <a:lstStyle/>
        <a:p>
          <a:r>
            <a:rPr lang="en-GB" dirty="0"/>
            <a:t>Q&amp;As</a:t>
          </a:r>
          <a:endParaRPr lang="en-US" dirty="0"/>
        </a:p>
      </dgm:t>
    </dgm:pt>
    <dgm:pt modelId="{427C3748-1D0B-4C63-9904-0B06A9D6D557}" type="parTrans" cxnId="{C248D22F-645A-42F7-BB11-502FFBE1D49C}">
      <dgm:prSet/>
      <dgm:spPr/>
      <dgm:t>
        <a:bodyPr/>
        <a:lstStyle/>
        <a:p>
          <a:endParaRPr lang="en-US"/>
        </a:p>
      </dgm:t>
    </dgm:pt>
    <dgm:pt modelId="{65A4024F-8EEF-4CA7-B5E4-B515B6E06FD1}" type="sibTrans" cxnId="{C248D22F-645A-42F7-BB11-502FFBE1D49C}">
      <dgm:prSet/>
      <dgm:spPr/>
      <dgm:t>
        <a:bodyPr/>
        <a:lstStyle/>
        <a:p>
          <a:endParaRPr lang="en-US"/>
        </a:p>
      </dgm:t>
    </dgm:pt>
    <dgm:pt modelId="{F6606FA1-991F-454B-B98D-BE7B5D5B439B}" type="pres">
      <dgm:prSet presAssocID="{95DBDE23-4CF3-4C72-BEE4-73BC48894EDB}" presName="hierChild1" presStyleCnt="0">
        <dgm:presLayoutVars>
          <dgm:chPref val="1"/>
          <dgm:dir/>
          <dgm:animOne val="branch"/>
          <dgm:animLvl val="lvl"/>
          <dgm:resizeHandles/>
        </dgm:presLayoutVars>
      </dgm:prSet>
      <dgm:spPr/>
    </dgm:pt>
    <dgm:pt modelId="{3AF24647-7B01-49C3-A7C1-8CC9AB6CD73E}" type="pres">
      <dgm:prSet presAssocID="{E108D300-237C-41AD-9431-4E93DF55F7CF}" presName="hierRoot1" presStyleCnt="0"/>
      <dgm:spPr/>
    </dgm:pt>
    <dgm:pt modelId="{19372369-3315-43DA-A624-13E7D84F632D}" type="pres">
      <dgm:prSet presAssocID="{E108D300-237C-41AD-9431-4E93DF55F7CF}" presName="composite" presStyleCnt="0"/>
      <dgm:spPr/>
    </dgm:pt>
    <dgm:pt modelId="{88F0B669-AE46-4A02-911F-0255DD9F5673}" type="pres">
      <dgm:prSet presAssocID="{E108D300-237C-41AD-9431-4E93DF55F7CF}" presName="background" presStyleLbl="node0" presStyleIdx="0" presStyleCnt="4"/>
      <dgm:spPr/>
    </dgm:pt>
    <dgm:pt modelId="{D084E8F5-4FF4-46FD-9277-1214DD9EAE94}" type="pres">
      <dgm:prSet presAssocID="{E108D300-237C-41AD-9431-4E93DF55F7CF}" presName="text" presStyleLbl="fgAcc0" presStyleIdx="0" presStyleCnt="4">
        <dgm:presLayoutVars>
          <dgm:chPref val="3"/>
        </dgm:presLayoutVars>
      </dgm:prSet>
      <dgm:spPr/>
    </dgm:pt>
    <dgm:pt modelId="{417C9609-049C-4DF1-942D-263B9682766E}" type="pres">
      <dgm:prSet presAssocID="{E108D300-237C-41AD-9431-4E93DF55F7CF}" presName="hierChild2" presStyleCnt="0"/>
      <dgm:spPr/>
    </dgm:pt>
    <dgm:pt modelId="{28A1EBC3-9367-4651-A908-CDD954E81E57}" type="pres">
      <dgm:prSet presAssocID="{A8B473E7-14F0-474D-8904-909728B91B79}" presName="hierRoot1" presStyleCnt="0"/>
      <dgm:spPr/>
    </dgm:pt>
    <dgm:pt modelId="{7E10CC8B-47A3-4D14-887C-AA0B4D7946C6}" type="pres">
      <dgm:prSet presAssocID="{A8B473E7-14F0-474D-8904-909728B91B79}" presName="composite" presStyleCnt="0"/>
      <dgm:spPr/>
    </dgm:pt>
    <dgm:pt modelId="{30F78FD3-3EA9-4FED-A79B-0DAED2F87D7F}" type="pres">
      <dgm:prSet presAssocID="{A8B473E7-14F0-474D-8904-909728B91B79}" presName="background" presStyleLbl="node0" presStyleIdx="1" presStyleCnt="4"/>
      <dgm:spPr/>
    </dgm:pt>
    <dgm:pt modelId="{64523AE1-4E67-4EBA-A1F5-030EE0B4AF80}" type="pres">
      <dgm:prSet presAssocID="{A8B473E7-14F0-474D-8904-909728B91B79}" presName="text" presStyleLbl="fgAcc0" presStyleIdx="1" presStyleCnt="4">
        <dgm:presLayoutVars>
          <dgm:chPref val="3"/>
        </dgm:presLayoutVars>
      </dgm:prSet>
      <dgm:spPr/>
    </dgm:pt>
    <dgm:pt modelId="{881C4B1E-3E83-4E61-866D-0EB003C77BA6}" type="pres">
      <dgm:prSet presAssocID="{A8B473E7-14F0-474D-8904-909728B91B79}" presName="hierChild2" presStyleCnt="0"/>
      <dgm:spPr/>
    </dgm:pt>
    <dgm:pt modelId="{1D042F2A-1827-4E57-9753-A29A983CCCAA}" type="pres">
      <dgm:prSet presAssocID="{4D8E1D58-DFDA-4E59-8030-E0BD658AEE77}" presName="hierRoot1" presStyleCnt="0"/>
      <dgm:spPr/>
    </dgm:pt>
    <dgm:pt modelId="{80306BBD-D449-47C7-9DB7-4EE12DAC5CD7}" type="pres">
      <dgm:prSet presAssocID="{4D8E1D58-DFDA-4E59-8030-E0BD658AEE77}" presName="composite" presStyleCnt="0"/>
      <dgm:spPr/>
    </dgm:pt>
    <dgm:pt modelId="{F15209B4-BD9B-474A-9881-DFF49973E4F0}" type="pres">
      <dgm:prSet presAssocID="{4D8E1D58-DFDA-4E59-8030-E0BD658AEE77}" presName="background" presStyleLbl="node0" presStyleIdx="2" presStyleCnt="4"/>
      <dgm:spPr/>
    </dgm:pt>
    <dgm:pt modelId="{95A8284D-E459-415C-98CA-93029919DF27}" type="pres">
      <dgm:prSet presAssocID="{4D8E1D58-DFDA-4E59-8030-E0BD658AEE77}" presName="text" presStyleLbl="fgAcc0" presStyleIdx="2" presStyleCnt="4">
        <dgm:presLayoutVars>
          <dgm:chPref val="3"/>
        </dgm:presLayoutVars>
      </dgm:prSet>
      <dgm:spPr/>
    </dgm:pt>
    <dgm:pt modelId="{FC5BF6BD-77D9-4DF2-A3E9-DB84850F98B1}" type="pres">
      <dgm:prSet presAssocID="{4D8E1D58-DFDA-4E59-8030-E0BD658AEE77}" presName="hierChild2" presStyleCnt="0"/>
      <dgm:spPr/>
    </dgm:pt>
    <dgm:pt modelId="{946B8577-5328-49E1-9186-09347B3C1130}" type="pres">
      <dgm:prSet presAssocID="{7DE9A058-AD03-4731-BE88-96ED48986694}" presName="hierRoot1" presStyleCnt="0"/>
      <dgm:spPr/>
    </dgm:pt>
    <dgm:pt modelId="{2BD82D1E-EBC6-49C7-941A-96618CC63E09}" type="pres">
      <dgm:prSet presAssocID="{7DE9A058-AD03-4731-BE88-96ED48986694}" presName="composite" presStyleCnt="0"/>
      <dgm:spPr/>
    </dgm:pt>
    <dgm:pt modelId="{1E09642C-29C2-4F18-810B-682050A70C99}" type="pres">
      <dgm:prSet presAssocID="{7DE9A058-AD03-4731-BE88-96ED48986694}" presName="background" presStyleLbl="node0" presStyleIdx="3" presStyleCnt="4"/>
      <dgm:spPr/>
    </dgm:pt>
    <dgm:pt modelId="{EC11572B-D8BD-420C-AF5F-8ABC8DB09A3E}" type="pres">
      <dgm:prSet presAssocID="{7DE9A058-AD03-4731-BE88-96ED48986694}" presName="text" presStyleLbl="fgAcc0" presStyleIdx="3" presStyleCnt="4">
        <dgm:presLayoutVars>
          <dgm:chPref val="3"/>
        </dgm:presLayoutVars>
      </dgm:prSet>
      <dgm:spPr/>
    </dgm:pt>
    <dgm:pt modelId="{671A7378-496B-419E-913B-4D583F8F15A9}" type="pres">
      <dgm:prSet presAssocID="{7DE9A058-AD03-4731-BE88-96ED48986694}" presName="hierChild2" presStyleCnt="0"/>
      <dgm:spPr/>
    </dgm:pt>
  </dgm:ptLst>
  <dgm:cxnLst>
    <dgm:cxn modelId="{0EC9C11E-3ECE-4D36-8FC2-26218B4D71D5}" srcId="{95DBDE23-4CF3-4C72-BEE4-73BC48894EDB}" destId="{A8B473E7-14F0-474D-8904-909728B91B79}" srcOrd="1" destOrd="0" parTransId="{48D3F256-C2DF-4812-9E68-188027BC9CD7}" sibTransId="{1091D4D3-BB94-4583-820D-2D705DB25F07}"/>
    <dgm:cxn modelId="{0CECEF2C-A607-4F78-88CF-71BE79C52CFB}" srcId="{95DBDE23-4CF3-4C72-BEE4-73BC48894EDB}" destId="{E108D300-237C-41AD-9431-4E93DF55F7CF}" srcOrd="0" destOrd="0" parTransId="{4AF65342-3970-40A6-AE91-BB2B2D88E1B6}" sibTransId="{269D5D80-5186-498B-8A31-479991321C6F}"/>
    <dgm:cxn modelId="{C248D22F-645A-42F7-BB11-502FFBE1D49C}" srcId="{95DBDE23-4CF3-4C72-BEE4-73BC48894EDB}" destId="{7DE9A058-AD03-4731-BE88-96ED48986694}" srcOrd="3" destOrd="0" parTransId="{427C3748-1D0B-4C63-9904-0B06A9D6D557}" sibTransId="{65A4024F-8EEF-4CA7-B5E4-B515B6E06FD1}"/>
    <dgm:cxn modelId="{8A1AB84A-51A9-48AD-A4C7-CA7BC09B60F0}" type="presOf" srcId="{7DE9A058-AD03-4731-BE88-96ED48986694}" destId="{EC11572B-D8BD-420C-AF5F-8ABC8DB09A3E}" srcOrd="0" destOrd="0" presId="urn:microsoft.com/office/officeart/2005/8/layout/hierarchy1"/>
    <dgm:cxn modelId="{2586F88A-E34E-43AA-8802-1A905F86D01C}" type="presOf" srcId="{E108D300-237C-41AD-9431-4E93DF55F7CF}" destId="{D084E8F5-4FF4-46FD-9277-1214DD9EAE94}" srcOrd="0" destOrd="0" presId="urn:microsoft.com/office/officeart/2005/8/layout/hierarchy1"/>
    <dgm:cxn modelId="{87813997-CC22-46D8-8F1B-EB78EC0D9571}" srcId="{95DBDE23-4CF3-4C72-BEE4-73BC48894EDB}" destId="{4D8E1D58-DFDA-4E59-8030-E0BD658AEE77}" srcOrd="2" destOrd="0" parTransId="{42061942-FA86-4AD1-B929-2DC885C7EFDB}" sibTransId="{DD755B29-3643-460A-B458-B4A46620D08A}"/>
    <dgm:cxn modelId="{40AB059E-7D24-4AE8-A591-0255897E7F8A}" type="presOf" srcId="{95DBDE23-4CF3-4C72-BEE4-73BC48894EDB}" destId="{F6606FA1-991F-454B-B98D-BE7B5D5B439B}" srcOrd="0" destOrd="0" presId="urn:microsoft.com/office/officeart/2005/8/layout/hierarchy1"/>
    <dgm:cxn modelId="{556C23B1-E274-49A2-A845-D01B1B7E5046}" type="presOf" srcId="{4D8E1D58-DFDA-4E59-8030-E0BD658AEE77}" destId="{95A8284D-E459-415C-98CA-93029919DF27}" srcOrd="0" destOrd="0" presId="urn:microsoft.com/office/officeart/2005/8/layout/hierarchy1"/>
    <dgm:cxn modelId="{FE3C45B3-9F62-4CF5-8D79-F8C7DD106F64}" type="presOf" srcId="{A8B473E7-14F0-474D-8904-909728B91B79}" destId="{64523AE1-4E67-4EBA-A1F5-030EE0B4AF80}" srcOrd="0" destOrd="0" presId="urn:microsoft.com/office/officeart/2005/8/layout/hierarchy1"/>
    <dgm:cxn modelId="{0D5578B9-733B-46AB-9E55-E4A0167C60EF}" type="presParOf" srcId="{F6606FA1-991F-454B-B98D-BE7B5D5B439B}" destId="{3AF24647-7B01-49C3-A7C1-8CC9AB6CD73E}" srcOrd="0" destOrd="0" presId="urn:microsoft.com/office/officeart/2005/8/layout/hierarchy1"/>
    <dgm:cxn modelId="{7BCDE7FB-0DBD-4247-8667-B95C71C953E1}" type="presParOf" srcId="{3AF24647-7B01-49C3-A7C1-8CC9AB6CD73E}" destId="{19372369-3315-43DA-A624-13E7D84F632D}" srcOrd="0" destOrd="0" presId="urn:microsoft.com/office/officeart/2005/8/layout/hierarchy1"/>
    <dgm:cxn modelId="{BF78BE57-A816-4DC7-9140-A4BF8A910305}" type="presParOf" srcId="{19372369-3315-43DA-A624-13E7D84F632D}" destId="{88F0B669-AE46-4A02-911F-0255DD9F5673}" srcOrd="0" destOrd="0" presId="urn:microsoft.com/office/officeart/2005/8/layout/hierarchy1"/>
    <dgm:cxn modelId="{F03CA157-9C20-42DF-8588-A70FE72E338D}" type="presParOf" srcId="{19372369-3315-43DA-A624-13E7D84F632D}" destId="{D084E8F5-4FF4-46FD-9277-1214DD9EAE94}" srcOrd="1" destOrd="0" presId="urn:microsoft.com/office/officeart/2005/8/layout/hierarchy1"/>
    <dgm:cxn modelId="{85768A92-6B59-4E3D-B860-128775CD3EE6}" type="presParOf" srcId="{3AF24647-7B01-49C3-A7C1-8CC9AB6CD73E}" destId="{417C9609-049C-4DF1-942D-263B9682766E}" srcOrd="1" destOrd="0" presId="urn:microsoft.com/office/officeart/2005/8/layout/hierarchy1"/>
    <dgm:cxn modelId="{A111E582-82EE-4E37-8809-4197B1C774FF}" type="presParOf" srcId="{F6606FA1-991F-454B-B98D-BE7B5D5B439B}" destId="{28A1EBC3-9367-4651-A908-CDD954E81E57}" srcOrd="1" destOrd="0" presId="urn:microsoft.com/office/officeart/2005/8/layout/hierarchy1"/>
    <dgm:cxn modelId="{86D8BB68-137D-470E-A867-9FCA56072446}" type="presParOf" srcId="{28A1EBC3-9367-4651-A908-CDD954E81E57}" destId="{7E10CC8B-47A3-4D14-887C-AA0B4D7946C6}" srcOrd="0" destOrd="0" presId="urn:microsoft.com/office/officeart/2005/8/layout/hierarchy1"/>
    <dgm:cxn modelId="{6B6F8490-B607-4CCA-AB97-6D64BE50B652}" type="presParOf" srcId="{7E10CC8B-47A3-4D14-887C-AA0B4D7946C6}" destId="{30F78FD3-3EA9-4FED-A79B-0DAED2F87D7F}" srcOrd="0" destOrd="0" presId="urn:microsoft.com/office/officeart/2005/8/layout/hierarchy1"/>
    <dgm:cxn modelId="{EB607C5A-E463-4293-A690-B341F1687C07}" type="presParOf" srcId="{7E10CC8B-47A3-4D14-887C-AA0B4D7946C6}" destId="{64523AE1-4E67-4EBA-A1F5-030EE0B4AF80}" srcOrd="1" destOrd="0" presId="urn:microsoft.com/office/officeart/2005/8/layout/hierarchy1"/>
    <dgm:cxn modelId="{EEDC8161-084F-4CE5-A807-CC1348F0D114}" type="presParOf" srcId="{28A1EBC3-9367-4651-A908-CDD954E81E57}" destId="{881C4B1E-3E83-4E61-866D-0EB003C77BA6}" srcOrd="1" destOrd="0" presId="urn:microsoft.com/office/officeart/2005/8/layout/hierarchy1"/>
    <dgm:cxn modelId="{DA1A4FB6-CF7A-4FEE-A396-855222BC5DAC}" type="presParOf" srcId="{F6606FA1-991F-454B-B98D-BE7B5D5B439B}" destId="{1D042F2A-1827-4E57-9753-A29A983CCCAA}" srcOrd="2" destOrd="0" presId="urn:microsoft.com/office/officeart/2005/8/layout/hierarchy1"/>
    <dgm:cxn modelId="{A38339E9-7F39-4A6A-AA03-4D752A583897}" type="presParOf" srcId="{1D042F2A-1827-4E57-9753-A29A983CCCAA}" destId="{80306BBD-D449-47C7-9DB7-4EE12DAC5CD7}" srcOrd="0" destOrd="0" presId="urn:microsoft.com/office/officeart/2005/8/layout/hierarchy1"/>
    <dgm:cxn modelId="{F27B8DEF-FF0F-4E81-8D51-E9DF04E3AB72}" type="presParOf" srcId="{80306BBD-D449-47C7-9DB7-4EE12DAC5CD7}" destId="{F15209B4-BD9B-474A-9881-DFF49973E4F0}" srcOrd="0" destOrd="0" presId="urn:microsoft.com/office/officeart/2005/8/layout/hierarchy1"/>
    <dgm:cxn modelId="{2B98A396-D6E4-4C59-B61D-73A4FD8A173D}" type="presParOf" srcId="{80306BBD-D449-47C7-9DB7-4EE12DAC5CD7}" destId="{95A8284D-E459-415C-98CA-93029919DF27}" srcOrd="1" destOrd="0" presId="urn:microsoft.com/office/officeart/2005/8/layout/hierarchy1"/>
    <dgm:cxn modelId="{0D919D3C-C212-4F8C-874C-860EC8F31297}" type="presParOf" srcId="{1D042F2A-1827-4E57-9753-A29A983CCCAA}" destId="{FC5BF6BD-77D9-4DF2-A3E9-DB84850F98B1}" srcOrd="1" destOrd="0" presId="urn:microsoft.com/office/officeart/2005/8/layout/hierarchy1"/>
    <dgm:cxn modelId="{23ECA877-06B8-4954-8498-9D2EFA4E6019}" type="presParOf" srcId="{F6606FA1-991F-454B-B98D-BE7B5D5B439B}" destId="{946B8577-5328-49E1-9186-09347B3C1130}" srcOrd="3" destOrd="0" presId="urn:microsoft.com/office/officeart/2005/8/layout/hierarchy1"/>
    <dgm:cxn modelId="{9AEC2B53-241B-47B0-85BA-AC9AB976DF26}" type="presParOf" srcId="{946B8577-5328-49E1-9186-09347B3C1130}" destId="{2BD82D1E-EBC6-49C7-941A-96618CC63E09}" srcOrd="0" destOrd="0" presId="urn:microsoft.com/office/officeart/2005/8/layout/hierarchy1"/>
    <dgm:cxn modelId="{A4F2953F-F8B7-4EB9-A2FD-849900783EDD}" type="presParOf" srcId="{2BD82D1E-EBC6-49C7-941A-96618CC63E09}" destId="{1E09642C-29C2-4F18-810B-682050A70C99}" srcOrd="0" destOrd="0" presId="urn:microsoft.com/office/officeart/2005/8/layout/hierarchy1"/>
    <dgm:cxn modelId="{B925C974-BED4-43A5-9325-FC35181867F6}" type="presParOf" srcId="{2BD82D1E-EBC6-49C7-941A-96618CC63E09}" destId="{EC11572B-D8BD-420C-AF5F-8ABC8DB09A3E}" srcOrd="1" destOrd="0" presId="urn:microsoft.com/office/officeart/2005/8/layout/hierarchy1"/>
    <dgm:cxn modelId="{DADCA7DE-EFD9-4EB5-A79C-BE77E7CDCA3E}" type="presParOf" srcId="{946B8577-5328-49E1-9186-09347B3C1130}" destId="{671A7378-496B-419E-913B-4D583F8F15A9}"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99ECAA-9909-4046-A5BD-396F975584F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A611FAF-9B82-4D38-BEAD-FC0ED0EA2302}">
      <dgm:prSet/>
      <dgm:spPr/>
      <dgm:t>
        <a:bodyPr/>
        <a:lstStyle/>
        <a:p>
          <a:pPr>
            <a:lnSpc>
              <a:spcPct val="100000"/>
            </a:lnSpc>
          </a:pPr>
          <a:r>
            <a:rPr lang="en-US" b="1"/>
            <a:t>Time-based trends:</a:t>
          </a:r>
          <a:r>
            <a:rPr lang="en-US"/>
            <a:t> </a:t>
          </a:r>
        </a:p>
        <a:p>
          <a:pPr>
            <a:lnSpc>
              <a:spcPct val="100000"/>
            </a:lnSpc>
          </a:pPr>
          <a:r>
            <a:rPr lang="en-US"/>
            <a:t>A multi-year monthly line chart and hourly heat map pinpoint peak seasons, days, and rush-hour periods.</a:t>
          </a:r>
          <a:endParaRPr lang="en-US" dirty="0"/>
        </a:p>
      </dgm:t>
    </dgm:pt>
    <dgm:pt modelId="{5A0EA977-1F5A-4E3C-8CFF-36160BEFEC69}" type="parTrans" cxnId="{EDEC1B41-A935-4306-AAFC-A22C71DB61FC}">
      <dgm:prSet/>
      <dgm:spPr/>
      <dgm:t>
        <a:bodyPr/>
        <a:lstStyle/>
        <a:p>
          <a:endParaRPr lang="en-US"/>
        </a:p>
      </dgm:t>
    </dgm:pt>
    <dgm:pt modelId="{E16E254D-807E-402C-822A-774ABF72C9DA}" type="sibTrans" cxnId="{EDEC1B41-A935-4306-AAFC-A22C71DB61FC}">
      <dgm:prSet/>
      <dgm:spPr/>
      <dgm:t>
        <a:bodyPr/>
        <a:lstStyle/>
        <a:p>
          <a:pPr>
            <a:lnSpc>
              <a:spcPct val="100000"/>
            </a:lnSpc>
          </a:pPr>
          <a:endParaRPr lang="en-US"/>
        </a:p>
      </dgm:t>
    </dgm:pt>
    <dgm:pt modelId="{177724B6-9EE0-400E-8A20-34D5CCC75812}">
      <dgm:prSet/>
      <dgm:spPr/>
      <dgm:t>
        <a:bodyPr/>
        <a:lstStyle/>
        <a:p>
          <a:pPr>
            <a:lnSpc>
              <a:spcPct val="100000"/>
            </a:lnSpc>
          </a:pPr>
          <a:r>
            <a:rPr lang="en-US" b="1"/>
            <a:t>Weather impact:</a:t>
          </a:r>
          <a:r>
            <a:rPr lang="en-US"/>
            <a:t> </a:t>
          </a:r>
        </a:p>
        <a:p>
          <a:pPr>
            <a:lnSpc>
              <a:spcPct val="100000"/>
            </a:lnSpc>
          </a:pPr>
          <a:r>
            <a:rPr lang="en-US"/>
            <a:t>A bar chart shows traffic is highest on clear/cloudy days and drops significantly during rain and other adverse conditions.</a:t>
          </a:r>
          <a:endParaRPr lang="en-US" dirty="0"/>
        </a:p>
      </dgm:t>
    </dgm:pt>
    <dgm:pt modelId="{AC64EEBB-B9DC-4178-83E1-0013C3D2D952}" type="parTrans" cxnId="{B33C1F53-8079-48B6-884C-5CEFE7E9B420}">
      <dgm:prSet/>
      <dgm:spPr/>
      <dgm:t>
        <a:bodyPr/>
        <a:lstStyle/>
        <a:p>
          <a:endParaRPr lang="en-US"/>
        </a:p>
      </dgm:t>
    </dgm:pt>
    <dgm:pt modelId="{17FA946B-6A19-43AA-8FE9-E9E9456A3143}" type="sibTrans" cxnId="{B33C1F53-8079-48B6-884C-5CEFE7E9B420}">
      <dgm:prSet/>
      <dgm:spPr/>
      <dgm:t>
        <a:bodyPr/>
        <a:lstStyle/>
        <a:p>
          <a:pPr>
            <a:lnSpc>
              <a:spcPct val="100000"/>
            </a:lnSpc>
          </a:pPr>
          <a:endParaRPr lang="en-US"/>
        </a:p>
      </dgm:t>
    </dgm:pt>
    <dgm:pt modelId="{49D640BE-963F-4E45-9C7B-4FB6D8303723}">
      <dgm:prSet/>
      <dgm:spPr/>
      <dgm:t>
        <a:bodyPr/>
        <a:lstStyle/>
        <a:p>
          <a:pPr>
            <a:lnSpc>
              <a:spcPct val="100000"/>
            </a:lnSpc>
          </a:pPr>
          <a:r>
            <a:rPr lang="en-US" b="1"/>
            <a:t>Holiday surges:</a:t>
          </a:r>
          <a:r>
            <a:rPr lang="en-US"/>
            <a:t> </a:t>
          </a:r>
        </a:p>
        <a:p>
          <a:pPr>
            <a:lnSpc>
              <a:spcPct val="100000"/>
            </a:lnSpc>
          </a:pPr>
          <a:r>
            <a:rPr lang="en-US"/>
            <a:t>A holiday comparison chart highlights Labor Day and New Year’s Day as the heaviest-traffic holidays, with several other national holidays also showing substantial increases.</a:t>
          </a:r>
          <a:endParaRPr lang="en-US" dirty="0"/>
        </a:p>
      </dgm:t>
    </dgm:pt>
    <dgm:pt modelId="{49F82E3F-A2BD-466E-9BDE-33F269303FC4}" type="parTrans" cxnId="{0111F0C3-6D6C-4AA1-948D-11D682550F83}">
      <dgm:prSet/>
      <dgm:spPr/>
      <dgm:t>
        <a:bodyPr/>
        <a:lstStyle/>
        <a:p>
          <a:endParaRPr lang="en-US"/>
        </a:p>
      </dgm:t>
    </dgm:pt>
    <dgm:pt modelId="{4F042094-F295-44BA-B719-42EDB8CB9CA0}" type="sibTrans" cxnId="{0111F0C3-6D6C-4AA1-948D-11D682550F83}">
      <dgm:prSet/>
      <dgm:spPr/>
      <dgm:t>
        <a:bodyPr/>
        <a:lstStyle/>
        <a:p>
          <a:endParaRPr lang="en-US"/>
        </a:p>
      </dgm:t>
    </dgm:pt>
    <dgm:pt modelId="{E82C105F-C125-4E18-88D3-13A580C338C1}" type="pres">
      <dgm:prSet presAssocID="{8E99ECAA-9909-4046-A5BD-396F975584F7}" presName="root" presStyleCnt="0">
        <dgm:presLayoutVars>
          <dgm:dir/>
          <dgm:resizeHandles val="exact"/>
        </dgm:presLayoutVars>
      </dgm:prSet>
      <dgm:spPr/>
    </dgm:pt>
    <dgm:pt modelId="{D58B3FD9-3402-4DC8-A873-22381A62280C}" type="pres">
      <dgm:prSet presAssocID="{8E99ECAA-9909-4046-A5BD-396F975584F7}" presName="container" presStyleCnt="0">
        <dgm:presLayoutVars>
          <dgm:dir/>
          <dgm:resizeHandles val="exact"/>
        </dgm:presLayoutVars>
      </dgm:prSet>
      <dgm:spPr/>
    </dgm:pt>
    <dgm:pt modelId="{C1DE2AB0-0BDF-46EC-81B6-6E43930C8187}" type="pres">
      <dgm:prSet presAssocID="{AA611FAF-9B82-4D38-BEAD-FC0ED0EA2302}" presName="compNode" presStyleCnt="0"/>
      <dgm:spPr/>
    </dgm:pt>
    <dgm:pt modelId="{49D280C8-336A-4552-A226-1948DE38C853}" type="pres">
      <dgm:prSet presAssocID="{AA611FAF-9B82-4D38-BEAD-FC0ED0EA2302}" presName="iconBgRect" presStyleLbl="bgShp" presStyleIdx="0" presStyleCnt="3"/>
      <dgm:spPr/>
    </dgm:pt>
    <dgm:pt modelId="{F127584C-859D-4570-BD9E-EBBD7629FCA5}" type="pres">
      <dgm:prSet presAssocID="{AA611FAF-9B82-4D38-BEAD-FC0ED0EA230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r chart with solid fill"/>
        </a:ext>
      </dgm:extLst>
    </dgm:pt>
    <dgm:pt modelId="{18303225-8837-4226-A7A2-A75F9A251B37}" type="pres">
      <dgm:prSet presAssocID="{AA611FAF-9B82-4D38-BEAD-FC0ED0EA2302}" presName="spaceRect" presStyleCnt="0"/>
      <dgm:spPr/>
    </dgm:pt>
    <dgm:pt modelId="{72543D34-1FDF-4153-9D2F-279B336A1991}" type="pres">
      <dgm:prSet presAssocID="{AA611FAF-9B82-4D38-BEAD-FC0ED0EA2302}" presName="textRect" presStyleLbl="revTx" presStyleIdx="0" presStyleCnt="3">
        <dgm:presLayoutVars>
          <dgm:chMax val="1"/>
          <dgm:chPref val="1"/>
        </dgm:presLayoutVars>
      </dgm:prSet>
      <dgm:spPr/>
    </dgm:pt>
    <dgm:pt modelId="{30B526B1-A0CA-45D0-A420-E6320AB32505}" type="pres">
      <dgm:prSet presAssocID="{E16E254D-807E-402C-822A-774ABF72C9DA}" presName="sibTrans" presStyleLbl="sibTrans2D1" presStyleIdx="0" presStyleCnt="0"/>
      <dgm:spPr/>
    </dgm:pt>
    <dgm:pt modelId="{0CD59C83-6C33-4B9C-9709-CCE0B22675A1}" type="pres">
      <dgm:prSet presAssocID="{177724B6-9EE0-400E-8A20-34D5CCC75812}" presName="compNode" presStyleCnt="0"/>
      <dgm:spPr/>
    </dgm:pt>
    <dgm:pt modelId="{0BF14DD5-570F-4E5B-A11C-01EA8DBE1FB9}" type="pres">
      <dgm:prSet presAssocID="{177724B6-9EE0-400E-8A20-34D5CCC75812}" presName="iconBgRect" presStyleLbl="bgShp" presStyleIdx="1" presStyleCnt="3"/>
      <dgm:spPr/>
    </dgm:pt>
    <dgm:pt modelId="{49A971A8-7F52-4797-978C-140AC4F76687}" type="pres">
      <dgm:prSet presAssocID="{177724B6-9EE0-400E-8A20-34D5CCC758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ainy scene"/>
        </a:ext>
      </dgm:extLst>
    </dgm:pt>
    <dgm:pt modelId="{CAE3071C-CE4D-4329-9125-535F983876C2}" type="pres">
      <dgm:prSet presAssocID="{177724B6-9EE0-400E-8A20-34D5CCC75812}" presName="spaceRect" presStyleCnt="0"/>
      <dgm:spPr/>
    </dgm:pt>
    <dgm:pt modelId="{A5BF1D15-7276-47C2-881D-EFFAA80C4CD8}" type="pres">
      <dgm:prSet presAssocID="{177724B6-9EE0-400E-8A20-34D5CCC75812}" presName="textRect" presStyleLbl="revTx" presStyleIdx="1" presStyleCnt="3">
        <dgm:presLayoutVars>
          <dgm:chMax val="1"/>
          <dgm:chPref val="1"/>
        </dgm:presLayoutVars>
      </dgm:prSet>
      <dgm:spPr/>
    </dgm:pt>
    <dgm:pt modelId="{0AFF9DD5-BAF4-4135-8AF2-4B5B96C48F80}" type="pres">
      <dgm:prSet presAssocID="{17FA946B-6A19-43AA-8FE9-E9E9456A3143}" presName="sibTrans" presStyleLbl="sibTrans2D1" presStyleIdx="0" presStyleCnt="0"/>
      <dgm:spPr/>
    </dgm:pt>
    <dgm:pt modelId="{51A004E4-993D-4B9B-97C2-D0EBB8140BFC}" type="pres">
      <dgm:prSet presAssocID="{49D640BE-963F-4E45-9C7B-4FB6D8303723}" presName="compNode" presStyleCnt="0"/>
      <dgm:spPr/>
    </dgm:pt>
    <dgm:pt modelId="{CF91B62D-CB66-4C6A-A0F1-1C12ECE652E7}" type="pres">
      <dgm:prSet presAssocID="{49D640BE-963F-4E45-9C7B-4FB6D8303723}" presName="iconBgRect" presStyleLbl="bgShp" presStyleIdx="2" presStyleCnt="3"/>
      <dgm:spPr/>
    </dgm:pt>
    <dgm:pt modelId="{79A0FD12-2B5C-45EA-BFC5-338E279F520A}" type="pres">
      <dgm:prSet presAssocID="{49D640BE-963F-4E45-9C7B-4FB6D830372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ragon Dance"/>
        </a:ext>
      </dgm:extLst>
    </dgm:pt>
    <dgm:pt modelId="{79051E50-6A49-4E8B-AA2B-130827B15DAC}" type="pres">
      <dgm:prSet presAssocID="{49D640BE-963F-4E45-9C7B-4FB6D8303723}" presName="spaceRect" presStyleCnt="0"/>
      <dgm:spPr/>
    </dgm:pt>
    <dgm:pt modelId="{A16C739D-ABC2-43AC-9C90-5B5B2F9381EB}" type="pres">
      <dgm:prSet presAssocID="{49D640BE-963F-4E45-9C7B-4FB6D8303723}" presName="textRect" presStyleLbl="revTx" presStyleIdx="2" presStyleCnt="3">
        <dgm:presLayoutVars>
          <dgm:chMax val="1"/>
          <dgm:chPref val="1"/>
        </dgm:presLayoutVars>
      </dgm:prSet>
      <dgm:spPr/>
    </dgm:pt>
  </dgm:ptLst>
  <dgm:cxnLst>
    <dgm:cxn modelId="{EDEC1B41-A935-4306-AAFC-A22C71DB61FC}" srcId="{8E99ECAA-9909-4046-A5BD-396F975584F7}" destId="{AA611FAF-9B82-4D38-BEAD-FC0ED0EA2302}" srcOrd="0" destOrd="0" parTransId="{5A0EA977-1F5A-4E3C-8CFF-36160BEFEC69}" sibTransId="{E16E254D-807E-402C-822A-774ABF72C9DA}"/>
    <dgm:cxn modelId="{4177CC70-169E-4447-804B-CC8105354DA1}" type="presOf" srcId="{8E99ECAA-9909-4046-A5BD-396F975584F7}" destId="{E82C105F-C125-4E18-88D3-13A580C338C1}" srcOrd="0" destOrd="0" presId="urn:microsoft.com/office/officeart/2018/2/layout/IconCircleList"/>
    <dgm:cxn modelId="{B33C1F53-8079-48B6-884C-5CEFE7E9B420}" srcId="{8E99ECAA-9909-4046-A5BD-396F975584F7}" destId="{177724B6-9EE0-400E-8A20-34D5CCC75812}" srcOrd="1" destOrd="0" parTransId="{AC64EEBB-B9DC-4178-83E1-0013C3D2D952}" sibTransId="{17FA946B-6A19-43AA-8FE9-E9E9456A3143}"/>
    <dgm:cxn modelId="{162A5279-2932-448C-997A-A51E0C12C885}" type="presOf" srcId="{177724B6-9EE0-400E-8A20-34D5CCC75812}" destId="{A5BF1D15-7276-47C2-881D-EFFAA80C4CD8}" srcOrd="0" destOrd="0" presId="urn:microsoft.com/office/officeart/2018/2/layout/IconCircleList"/>
    <dgm:cxn modelId="{6CB5D38E-CE70-4975-9AA5-D89F811C18D9}" type="presOf" srcId="{AA611FAF-9B82-4D38-BEAD-FC0ED0EA2302}" destId="{72543D34-1FDF-4153-9D2F-279B336A1991}" srcOrd="0" destOrd="0" presId="urn:microsoft.com/office/officeart/2018/2/layout/IconCircleList"/>
    <dgm:cxn modelId="{9815B2A1-8397-4934-AFCE-0C5DE87D310D}" type="presOf" srcId="{17FA946B-6A19-43AA-8FE9-E9E9456A3143}" destId="{0AFF9DD5-BAF4-4135-8AF2-4B5B96C48F80}" srcOrd="0" destOrd="0" presId="urn:microsoft.com/office/officeart/2018/2/layout/IconCircleList"/>
    <dgm:cxn modelId="{55A447BD-702F-49D6-A30B-993946C829A2}" type="presOf" srcId="{49D640BE-963F-4E45-9C7B-4FB6D8303723}" destId="{A16C739D-ABC2-43AC-9C90-5B5B2F9381EB}" srcOrd="0" destOrd="0" presId="urn:microsoft.com/office/officeart/2018/2/layout/IconCircleList"/>
    <dgm:cxn modelId="{0111F0C3-6D6C-4AA1-948D-11D682550F83}" srcId="{8E99ECAA-9909-4046-A5BD-396F975584F7}" destId="{49D640BE-963F-4E45-9C7B-4FB6D8303723}" srcOrd="2" destOrd="0" parTransId="{49F82E3F-A2BD-466E-9BDE-33F269303FC4}" sibTransId="{4F042094-F295-44BA-B719-42EDB8CB9CA0}"/>
    <dgm:cxn modelId="{E634EBD5-7771-4D68-9174-E71A2A15FF85}" type="presOf" srcId="{E16E254D-807E-402C-822A-774ABF72C9DA}" destId="{30B526B1-A0CA-45D0-A420-E6320AB32505}" srcOrd="0" destOrd="0" presId="urn:microsoft.com/office/officeart/2018/2/layout/IconCircleList"/>
    <dgm:cxn modelId="{2969E5CA-DA86-408E-9DC1-2ADE558A64C7}" type="presParOf" srcId="{E82C105F-C125-4E18-88D3-13A580C338C1}" destId="{D58B3FD9-3402-4DC8-A873-22381A62280C}" srcOrd="0" destOrd="0" presId="urn:microsoft.com/office/officeart/2018/2/layout/IconCircleList"/>
    <dgm:cxn modelId="{D11D0683-637E-4613-BF65-56690F2411D2}" type="presParOf" srcId="{D58B3FD9-3402-4DC8-A873-22381A62280C}" destId="{C1DE2AB0-0BDF-46EC-81B6-6E43930C8187}" srcOrd="0" destOrd="0" presId="urn:microsoft.com/office/officeart/2018/2/layout/IconCircleList"/>
    <dgm:cxn modelId="{683B655C-DE40-4DCA-BC47-AD010C267556}" type="presParOf" srcId="{C1DE2AB0-0BDF-46EC-81B6-6E43930C8187}" destId="{49D280C8-336A-4552-A226-1948DE38C853}" srcOrd="0" destOrd="0" presId="urn:microsoft.com/office/officeart/2018/2/layout/IconCircleList"/>
    <dgm:cxn modelId="{40DAA2FC-FBE5-40D6-8713-98A2BE8B5A27}" type="presParOf" srcId="{C1DE2AB0-0BDF-46EC-81B6-6E43930C8187}" destId="{F127584C-859D-4570-BD9E-EBBD7629FCA5}" srcOrd="1" destOrd="0" presId="urn:microsoft.com/office/officeart/2018/2/layout/IconCircleList"/>
    <dgm:cxn modelId="{1E198B1F-B82D-42FB-9067-AA64955E0512}" type="presParOf" srcId="{C1DE2AB0-0BDF-46EC-81B6-6E43930C8187}" destId="{18303225-8837-4226-A7A2-A75F9A251B37}" srcOrd="2" destOrd="0" presId="urn:microsoft.com/office/officeart/2018/2/layout/IconCircleList"/>
    <dgm:cxn modelId="{0699F9D1-750A-485F-9283-BD1119BBD67A}" type="presParOf" srcId="{C1DE2AB0-0BDF-46EC-81B6-6E43930C8187}" destId="{72543D34-1FDF-4153-9D2F-279B336A1991}" srcOrd="3" destOrd="0" presId="urn:microsoft.com/office/officeart/2018/2/layout/IconCircleList"/>
    <dgm:cxn modelId="{0B4AAF86-24BB-4264-9A05-6A259B857FB3}" type="presParOf" srcId="{D58B3FD9-3402-4DC8-A873-22381A62280C}" destId="{30B526B1-A0CA-45D0-A420-E6320AB32505}" srcOrd="1" destOrd="0" presId="urn:microsoft.com/office/officeart/2018/2/layout/IconCircleList"/>
    <dgm:cxn modelId="{B4FCA726-6E73-40C2-91A5-1B5080679765}" type="presParOf" srcId="{D58B3FD9-3402-4DC8-A873-22381A62280C}" destId="{0CD59C83-6C33-4B9C-9709-CCE0B22675A1}" srcOrd="2" destOrd="0" presId="urn:microsoft.com/office/officeart/2018/2/layout/IconCircleList"/>
    <dgm:cxn modelId="{396DC972-4A6C-4F7B-B337-9879CD6675F3}" type="presParOf" srcId="{0CD59C83-6C33-4B9C-9709-CCE0B22675A1}" destId="{0BF14DD5-570F-4E5B-A11C-01EA8DBE1FB9}" srcOrd="0" destOrd="0" presId="urn:microsoft.com/office/officeart/2018/2/layout/IconCircleList"/>
    <dgm:cxn modelId="{35F2D94E-C9AD-4264-BD23-5590B9B681D0}" type="presParOf" srcId="{0CD59C83-6C33-4B9C-9709-CCE0B22675A1}" destId="{49A971A8-7F52-4797-978C-140AC4F76687}" srcOrd="1" destOrd="0" presId="urn:microsoft.com/office/officeart/2018/2/layout/IconCircleList"/>
    <dgm:cxn modelId="{CD679928-9D2A-4925-B24E-DA21C7EB47B4}" type="presParOf" srcId="{0CD59C83-6C33-4B9C-9709-CCE0B22675A1}" destId="{CAE3071C-CE4D-4329-9125-535F983876C2}" srcOrd="2" destOrd="0" presId="urn:microsoft.com/office/officeart/2018/2/layout/IconCircleList"/>
    <dgm:cxn modelId="{2D9316BF-9E96-4219-B394-463C2FCBC7E1}" type="presParOf" srcId="{0CD59C83-6C33-4B9C-9709-CCE0B22675A1}" destId="{A5BF1D15-7276-47C2-881D-EFFAA80C4CD8}" srcOrd="3" destOrd="0" presId="urn:microsoft.com/office/officeart/2018/2/layout/IconCircleList"/>
    <dgm:cxn modelId="{71208E94-EB73-45EC-9B24-CC24C41E545C}" type="presParOf" srcId="{D58B3FD9-3402-4DC8-A873-22381A62280C}" destId="{0AFF9DD5-BAF4-4135-8AF2-4B5B96C48F80}" srcOrd="3" destOrd="0" presId="urn:microsoft.com/office/officeart/2018/2/layout/IconCircleList"/>
    <dgm:cxn modelId="{2CE955AF-AF69-494C-A70B-C4800C94393F}" type="presParOf" srcId="{D58B3FD9-3402-4DC8-A873-22381A62280C}" destId="{51A004E4-993D-4B9B-97C2-D0EBB8140BFC}" srcOrd="4" destOrd="0" presId="urn:microsoft.com/office/officeart/2018/2/layout/IconCircleList"/>
    <dgm:cxn modelId="{0B7AD457-E065-467D-B682-6CEC80724CD3}" type="presParOf" srcId="{51A004E4-993D-4B9B-97C2-D0EBB8140BFC}" destId="{CF91B62D-CB66-4C6A-A0F1-1C12ECE652E7}" srcOrd="0" destOrd="0" presId="urn:microsoft.com/office/officeart/2018/2/layout/IconCircleList"/>
    <dgm:cxn modelId="{F7999D7B-BEE8-44E2-A940-9B16D0C46003}" type="presParOf" srcId="{51A004E4-993D-4B9B-97C2-D0EBB8140BFC}" destId="{79A0FD12-2B5C-45EA-BFC5-338E279F520A}" srcOrd="1" destOrd="0" presId="urn:microsoft.com/office/officeart/2018/2/layout/IconCircleList"/>
    <dgm:cxn modelId="{ACBB17A1-05FC-43B6-8CBC-BE63F272AA8E}" type="presParOf" srcId="{51A004E4-993D-4B9B-97C2-D0EBB8140BFC}" destId="{79051E50-6A49-4E8B-AA2B-130827B15DAC}" srcOrd="2" destOrd="0" presId="urn:microsoft.com/office/officeart/2018/2/layout/IconCircleList"/>
    <dgm:cxn modelId="{38CD979B-DDA4-4D44-A633-404994ED2328}" type="presParOf" srcId="{51A004E4-993D-4B9B-97C2-D0EBB8140BFC}" destId="{A16C739D-ABC2-43AC-9C90-5B5B2F9381EB}"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1CA57B-7DD5-42B8-8AE1-6C1786C46AF7}"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B69D74AD-5815-4059-943C-1C6DD56F31C2}">
      <dgm:prSet/>
      <dgm:spPr/>
      <dgm:t>
        <a:bodyPr/>
        <a:lstStyle/>
        <a:p>
          <a:r>
            <a:rPr lang="en-GB" u="sng" dirty="0"/>
            <a:t>Goals And Expectations</a:t>
          </a:r>
          <a:endParaRPr lang="en-US" u="sng" dirty="0"/>
        </a:p>
      </dgm:t>
    </dgm:pt>
    <dgm:pt modelId="{BC7AEACA-BA70-4718-895B-CA9D43E6D4BB}" type="parTrans" cxnId="{08C6F146-3BF1-46E8-8396-58218B0DA0FE}">
      <dgm:prSet/>
      <dgm:spPr/>
      <dgm:t>
        <a:bodyPr/>
        <a:lstStyle/>
        <a:p>
          <a:endParaRPr lang="en-US"/>
        </a:p>
      </dgm:t>
    </dgm:pt>
    <dgm:pt modelId="{C552AB52-524D-483C-83F7-204803164D98}" type="sibTrans" cxnId="{08C6F146-3BF1-46E8-8396-58218B0DA0FE}">
      <dgm:prSet/>
      <dgm:spPr/>
      <dgm:t>
        <a:bodyPr/>
        <a:lstStyle/>
        <a:p>
          <a:endParaRPr lang="en-US"/>
        </a:p>
      </dgm:t>
    </dgm:pt>
    <dgm:pt modelId="{6899A603-6B9D-4886-B002-EF1BEF93F1D4}">
      <dgm:prSet/>
      <dgm:spPr/>
      <dgm:t>
        <a:bodyPr/>
        <a:lstStyle/>
        <a:p>
          <a:r>
            <a:rPr lang="en-GB"/>
            <a:t>The MnDOT expects a dashboard that it’s clear, easy-to-use for monitoring traffic patterns.</a:t>
          </a:r>
          <a:endParaRPr lang="en-US"/>
        </a:p>
      </dgm:t>
    </dgm:pt>
    <dgm:pt modelId="{455EC684-CCBB-4068-A0B2-7BB4794F54FE}" type="parTrans" cxnId="{6734F0D4-21D0-4D20-9B09-DCA3B1077F73}">
      <dgm:prSet/>
      <dgm:spPr/>
      <dgm:t>
        <a:bodyPr/>
        <a:lstStyle/>
        <a:p>
          <a:endParaRPr lang="en-US"/>
        </a:p>
      </dgm:t>
    </dgm:pt>
    <dgm:pt modelId="{25E1736C-378E-4CAC-BF4A-D8D21FD63FAE}" type="sibTrans" cxnId="{6734F0D4-21D0-4D20-9B09-DCA3B1077F73}">
      <dgm:prSet/>
      <dgm:spPr/>
      <dgm:t>
        <a:bodyPr/>
        <a:lstStyle/>
        <a:p>
          <a:endParaRPr lang="en-US"/>
        </a:p>
      </dgm:t>
    </dgm:pt>
    <dgm:pt modelId="{6BE107D7-51D5-4382-B0E5-1481E5337ED5}">
      <dgm:prSet/>
      <dgm:spPr/>
      <dgm:t>
        <a:bodyPr/>
        <a:lstStyle/>
        <a:p>
          <a:r>
            <a:rPr lang="en-GB"/>
            <a:t>Its expected to provide insights on 3 aspects:</a:t>
          </a:r>
          <a:endParaRPr lang="en-US"/>
        </a:p>
      </dgm:t>
    </dgm:pt>
    <dgm:pt modelId="{F9482F35-64FE-4270-B957-A0DBFEE5C2D8}" type="parTrans" cxnId="{D3F5E52E-E90E-493C-B36E-5647B2965F6C}">
      <dgm:prSet/>
      <dgm:spPr/>
      <dgm:t>
        <a:bodyPr/>
        <a:lstStyle/>
        <a:p>
          <a:endParaRPr lang="en-US"/>
        </a:p>
      </dgm:t>
    </dgm:pt>
    <dgm:pt modelId="{101EA83D-87E2-41EA-96BB-99A3EC0DD4C7}" type="sibTrans" cxnId="{D3F5E52E-E90E-493C-B36E-5647B2965F6C}">
      <dgm:prSet/>
      <dgm:spPr/>
      <dgm:t>
        <a:bodyPr/>
        <a:lstStyle/>
        <a:p>
          <a:endParaRPr lang="en-US"/>
        </a:p>
      </dgm:t>
    </dgm:pt>
    <dgm:pt modelId="{A093483C-76A8-4ED1-B2AE-57F70B24CDD6}">
      <dgm:prSet/>
      <dgm:spPr/>
      <dgm:t>
        <a:bodyPr/>
        <a:lstStyle/>
        <a:p>
          <a:r>
            <a:rPr lang="en-GB" b="1" i="0" dirty="0">
              <a:highlight>
                <a:srgbClr val="C0C0C0"/>
              </a:highlight>
            </a:rPr>
            <a:t>Traffic periods by year, month, week, day, and hour</a:t>
          </a:r>
          <a:endParaRPr lang="en-US" b="1" i="0" dirty="0">
            <a:highlight>
              <a:srgbClr val="C0C0C0"/>
            </a:highlight>
          </a:endParaRPr>
        </a:p>
      </dgm:t>
    </dgm:pt>
    <dgm:pt modelId="{68B9EB3F-9967-4013-B0AA-2C19F3931D3A}" type="parTrans" cxnId="{59B0CFFE-70EC-4297-A7C8-C9C3A27B7BEF}">
      <dgm:prSet/>
      <dgm:spPr/>
      <dgm:t>
        <a:bodyPr/>
        <a:lstStyle/>
        <a:p>
          <a:endParaRPr lang="en-US"/>
        </a:p>
      </dgm:t>
    </dgm:pt>
    <dgm:pt modelId="{50528530-4581-4404-88F4-3AFBEA7E5C3E}" type="sibTrans" cxnId="{59B0CFFE-70EC-4297-A7C8-C9C3A27B7BEF}">
      <dgm:prSet/>
      <dgm:spPr/>
      <dgm:t>
        <a:bodyPr/>
        <a:lstStyle/>
        <a:p>
          <a:endParaRPr lang="en-US"/>
        </a:p>
      </dgm:t>
    </dgm:pt>
    <dgm:pt modelId="{96B55C3E-2668-49E6-B4E7-3A345C0CA68F}">
      <dgm:prSet/>
      <dgm:spPr/>
      <dgm:t>
        <a:bodyPr/>
        <a:lstStyle/>
        <a:p>
          <a:r>
            <a:rPr lang="en-GB" b="1" i="0" dirty="0">
              <a:highlight>
                <a:srgbClr val="C0C0C0"/>
              </a:highlight>
            </a:rPr>
            <a:t>Traffic Volume on different weather conditions.</a:t>
          </a:r>
          <a:endParaRPr lang="en-US" b="1" i="0" dirty="0">
            <a:highlight>
              <a:srgbClr val="C0C0C0"/>
            </a:highlight>
          </a:endParaRPr>
        </a:p>
      </dgm:t>
    </dgm:pt>
    <dgm:pt modelId="{B8142A0C-60E9-484D-9774-775E0FF2146A}" type="parTrans" cxnId="{146BA289-BE18-48AB-8A29-CAF4BFDFF082}">
      <dgm:prSet/>
      <dgm:spPr/>
      <dgm:t>
        <a:bodyPr/>
        <a:lstStyle/>
        <a:p>
          <a:endParaRPr lang="en-US"/>
        </a:p>
      </dgm:t>
    </dgm:pt>
    <dgm:pt modelId="{3CC9AE1C-A6A7-41F4-9E3A-2B46F4D5B56B}" type="sibTrans" cxnId="{146BA289-BE18-48AB-8A29-CAF4BFDFF082}">
      <dgm:prSet/>
      <dgm:spPr/>
      <dgm:t>
        <a:bodyPr/>
        <a:lstStyle/>
        <a:p>
          <a:endParaRPr lang="en-US"/>
        </a:p>
      </dgm:t>
    </dgm:pt>
    <dgm:pt modelId="{30DD883F-CE55-413A-8C47-C6A1E296B0B4}">
      <dgm:prSet/>
      <dgm:spPr/>
      <dgm:t>
        <a:bodyPr/>
        <a:lstStyle/>
        <a:p>
          <a:r>
            <a:rPr lang="en-GB" b="1" i="0" dirty="0">
              <a:highlight>
                <a:srgbClr val="C0C0C0"/>
              </a:highlight>
            </a:rPr>
            <a:t>Holidays with highest traffic surges</a:t>
          </a:r>
          <a:endParaRPr lang="en-US" b="1" i="0" dirty="0">
            <a:highlight>
              <a:srgbClr val="C0C0C0"/>
            </a:highlight>
          </a:endParaRPr>
        </a:p>
      </dgm:t>
    </dgm:pt>
    <dgm:pt modelId="{0F0EAC53-B8F8-4B2D-953E-4311A2C2628F}" type="parTrans" cxnId="{2174BA08-5FA5-4C7D-B1F2-CB1A943A51BF}">
      <dgm:prSet/>
      <dgm:spPr/>
      <dgm:t>
        <a:bodyPr/>
        <a:lstStyle/>
        <a:p>
          <a:endParaRPr lang="en-US"/>
        </a:p>
      </dgm:t>
    </dgm:pt>
    <dgm:pt modelId="{E787179D-45C7-46A1-9C49-18365E293407}" type="sibTrans" cxnId="{2174BA08-5FA5-4C7D-B1F2-CB1A943A51BF}">
      <dgm:prSet/>
      <dgm:spPr/>
      <dgm:t>
        <a:bodyPr/>
        <a:lstStyle/>
        <a:p>
          <a:endParaRPr lang="en-US"/>
        </a:p>
      </dgm:t>
    </dgm:pt>
    <dgm:pt modelId="{4C7394D4-38E7-4A58-A989-CFF8C0F07577}" type="pres">
      <dgm:prSet presAssocID="{1A1CA57B-7DD5-42B8-8AE1-6C1786C46AF7}" presName="Name0" presStyleCnt="0">
        <dgm:presLayoutVars>
          <dgm:dir/>
          <dgm:animLvl val="lvl"/>
          <dgm:resizeHandles val="exact"/>
        </dgm:presLayoutVars>
      </dgm:prSet>
      <dgm:spPr/>
    </dgm:pt>
    <dgm:pt modelId="{962AA68B-A05C-4FAC-A043-64FDAE22C0A0}" type="pres">
      <dgm:prSet presAssocID="{6BE107D7-51D5-4382-B0E5-1481E5337ED5}" presName="boxAndChildren" presStyleCnt="0"/>
      <dgm:spPr/>
    </dgm:pt>
    <dgm:pt modelId="{D8642252-E441-474A-8810-6F6A6B777468}" type="pres">
      <dgm:prSet presAssocID="{6BE107D7-51D5-4382-B0E5-1481E5337ED5}" presName="parentTextBox" presStyleLbl="node1" presStyleIdx="0" presStyleCnt="3"/>
      <dgm:spPr/>
    </dgm:pt>
    <dgm:pt modelId="{8516A5B3-7F4E-46F2-A3D1-E84132ACBC4B}" type="pres">
      <dgm:prSet presAssocID="{6BE107D7-51D5-4382-B0E5-1481E5337ED5}" presName="entireBox" presStyleLbl="node1" presStyleIdx="0" presStyleCnt="3"/>
      <dgm:spPr/>
    </dgm:pt>
    <dgm:pt modelId="{25812580-E227-499A-9931-1119F924D90C}" type="pres">
      <dgm:prSet presAssocID="{6BE107D7-51D5-4382-B0E5-1481E5337ED5}" presName="descendantBox" presStyleCnt="0"/>
      <dgm:spPr/>
    </dgm:pt>
    <dgm:pt modelId="{16851415-FA77-49D5-BA1A-335AA2F5C418}" type="pres">
      <dgm:prSet presAssocID="{A093483C-76A8-4ED1-B2AE-57F70B24CDD6}" presName="childTextBox" presStyleLbl="fgAccFollowNode1" presStyleIdx="0" presStyleCnt="3">
        <dgm:presLayoutVars>
          <dgm:bulletEnabled val="1"/>
        </dgm:presLayoutVars>
      </dgm:prSet>
      <dgm:spPr/>
    </dgm:pt>
    <dgm:pt modelId="{4037CE7A-2286-4FDE-ADBD-D2FBA0D0ACD4}" type="pres">
      <dgm:prSet presAssocID="{96B55C3E-2668-49E6-B4E7-3A345C0CA68F}" presName="childTextBox" presStyleLbl="fgAccFollowNode1" presStyleIdx="1" presStyleCnt="3">
        <dgm:presLayoutVars>
          <dgm:bulletEnabled val="1"/>
        </dgm:presLayoutVars>
      </dgm:prSet>
      <dgm:spPr/>
    </dgm:pt>
    <dgm:pt modelId="{3AE563B2-095F-4755-B9D4-2B31B14C7B51}" type="pres">
      <dgm:prSet presAssocID="{30DD883F-CE55-413A-8C47-C6A1E296B0B4}" presName="childTextBox" presStyleLbl="fgAccFollowNode1" presStyleIdx="2" presStyleCnt="3">
        <dgm:presLayoutVars>
          <dgm:bulletEnabled val="1"/>
        </dgm:presLayoutVars>
      </dgm:prSet>
      <dgm:spPr/>
    </dgm:pt>
    <dgm:pt modelId="{E59E4B24-9AAE-40F8-9E70-42B12F6F25B3}" type="pres">
      <dgm:prSet presAssocID="{25E1736C-378E-4CAC-BF4A-D8D21FD63FAE}" presName="sp" presStyleCnt="0"/>
      <dgm:spPr/>
    </dgm:pt>
    <dgm:pt modelId="{85788E88-91F3-47CA-8BCD-ACB8E149F693}" type="pres">
      <dgm:prSet presAssocID="{6899A603-6B9D-4886-B002-EF1BEF93F1D4}" presName="arrowAndChildren" presStyleCnt="0"/>
      <dgm:spPr/>
    </dgm:pt>
    <dgm:pt modelId="{B9ACD54B-5218-4565-9438-D6B1DA95559C}" type="pres">
      <dgm:prSet presAssocID="{6899A603-6B9D-4886-B002-EF1BEF93F1D4}" presName="parentTextArrow" presStyleLbl="node1" presStyleIdx="1" presStyleCnt="3"/>
      <dgm:spPr/>
    </dgm:pt>
    <dgm:pt modelId="{31A8B766-25AA-4848-8BED-606B19316A65}" type="pres">
      <dgm:prSet presAssocID="{C552AB52-524D-483C-83F7-204803164D98}" presName="sp" presStyleCnt="0"/>
      <dgm:spPr/>
    </dgm:pt>
    <dgm:pt modelId="{378E60AD-7DFC-4D0E-914A-53E87E65F668}" type="pres">
      <dgm:prSet presAssocID="{B69D74AD-5815-4059-943C-1C6DD56F31C2}" presName="arrowAndChildren" presStyleCnt="0"/>
      <dgm:spPr/>
    </dgm:pt>
    <dgm:pt modelId="{92A1BF5D-2177-44D3-83B0-B64D858775F8}" type="pres">
      <dgm:prSet presAssocID="{B69D74AD-5815-4059-943C-1C6DD56F31C2}" presName="parentTextArrow" presStyleLbl="node1" presStyleIdx="2" presStyleCnt="3"/>
      <dgm:spPr/>
    </dgm:pt>
  </dgm:ptLst>
  <dgm:cxnLst>
    <dgm:cxn modelId="{A2F4B802-774A-4295-A083-5AB010D1608B}" type="presOf" srcId="{96B55C3E-2668-49E6-B4E7-3A345C0CA68F}" destId="{4037CE7A-2286-4FDE-ADBD-D2FBA0D0ACD4}" srcOrd="0" destOrd="0" presId="urn:microsoft.com/office/officeart/2005/8/layout/process4"/>
    <dgm:cxn modelId="{2174BA08-5FA5-4C7D-B1F2-CB1A943A51BF}" srcId="{6BE107D7-51D5-4382-B0E5-1481E5337ED5}" destId="{30DD883F-CE55-413A-8C47-C6A1E296B0B4}" srcOrd="2" destOrd="0" parTransId="{0F0EAC53-B8F8-4B2D-953E-4311A2C2628F}" sibTransId="{E787179D-45C7-46A1-9C49-18365E293407}"/>
    <dgm:cxn modelId="{06B78119-BDC7-485B-9727-3DE181D8F5EE}" type="presOf" srcId="{1A1CA57B-7DD5-42B8-8AE1-6C1786C46AF7}" destId="{4C7394D4-38E7-4A58-A989-CFF8C0F07577}" srcOrd="0" destOrd="0" presId="urn:microsoft.com/office/officeart/2005/8/layout/process4"/>
    <dgm:cxn modelId="{4C3AE42D-A85E-4332-A2BE-A2A1598BC566}" type="presOf" srcId="{6BE107D7-51D5-4382-B0E5-1481E5337ED5}" destId="{D8642252-E441-474A-8810-6F6A6B777468}" srcOrd="0" destOrd="0" presId="urn:microsoft.com/office/officeart/2005/8/layout/process4"/>
    <dgm:cxn modelId="{D3F5E52E-E90E-493C-B36E-5647B2965F6C}" srcId="{1A1CA57B-7DD5-42B8-8AE1-6C1786C46AF7}" destId="{6BE107D7-51D5-4382-B0E5-1481E5337ED5}" srcOrd="2" destOrd="0" parTransId="{F9482F35-64FE-4270-B957-A0DBFEE5C2D8}" sibTransId="{101EA83D-87E2-41EA-96BB-99A3EC0DD4C7}"/>
    <dgm:cxn modelId="{FAC84260-B86F-4E62-9D60-673D0ECF28C1}" type="presOf" srcId="{B69D74AD-5815-4059-943C-1C6DD56F31C2}" destId="{92A1BF5D-2177-44D3-83B0-B64D858775F8}" srcOrd="0" destOrd="0" presId="urn:microsoft.com/office/officeart/2005/8/layout/process4"/>
    <dgm:cxn modelId="{08C6F146-3BF1-46E8-8396-58218B0DA0FE}" srcId="{1A1CA57B-7DD5-42B8-8AE1-6C1786C46AF7}" destId="{B69D74AD-5815-4059-943C-1C6DD56F31C2}" srcOrd="0" destOrd="0" parTransId="{BC7AEACA-BA70-4718-895B-CA9D43E6D4BB}" sibTransId="{C552AB52-524D-483C-83F7-204803164D98}"/>
    <dgm:cxn modelId="{82C51385-7505-4F02-B49A-EE189605822C}" type="presOf" srcId="{6899A603-6B9D-4886-B002-EF1BEF93F1D4}" destId="{B9ACD54B-5218-4565-9438-D6B1DA95559C}" srcOrd="0" destOrd="0" presId="urn:microsoft.com/office/officeart/2005/8/layout/process4"/>
    <dgm:cxn modelId="{146BA289-BE18-48AB-8A29-CAF4BFDFF082}" srcId="{6BE107D7-51D5-4382-B0E5-1481E5337ED5}" destId="{96B55C3E-2668-49E6-B4E7-3A345C0CA68F}" srcOrd="1" destOrd="0" parTransId="{B8142A0C-60E9-484D-9774-775E0FF2146A}" sibTransId="{3CC9AE1C-A6A7-41F4-9E3A-2B46F4D5B56B}"/>
    <dgm:cxn modelId="{E8F5D6BE-01EC-4980-95DA-01D65833408D}" type="presOf" srcId="{30DD883F-CE55-413A-8C47-C6A1E296B0B4}" destId="{3AE563B2-095F-4755-B9D4-2B31B14C7B51}" srcOrd="0" destOrd="0" presId="urn:microsoft.com/office/officeart/2005/8/layout/process4"/>
    <dgm:cxn modelId="{869C12C3-4E15-4369-A57A-A531D93E1E89}" type="presOf" srcId="{A093483C-76A8-4ED1-B2AE-57F70B24CDD6}" destId="{16851415-FA77-49D5-BA1A-335AA2F5C418}" srcOrd="0" destOrd="0" presId="urn:microsoft.com/office/officeart/2005/8/layout/process4"/>
    <dgm:cxn modelId="{6734F0D4-21D0-4D20-9B09-DCA3B1077F73}" srcId="{1A1CA57B-7DD5-42B8-8AE1-6C1786C46AF7}" destId="{6899A603-6B9D-4886-B002-EF1BEF93F1D4}" srcOrd="1" destOrd="0" parTransId="{455EC684-CCBB-4068-A0B2-7BB4794F54FE}" sibTransId="{25E1736C-378E-4CAC-BF4A-D8D21FD63FAE}"/>
    <dgm:cxn modelId="{27258CD5-A3EA-410B-9BD5-4557CEECEC8F}" type="presOf" srcId="{6BE107D7-51D5-4382-B0E5-1481E5337ED5}" destId="{8516A5B3-7F4E-46F2-A3D1-E84132ACBC4B}" srcOrd="1" destOrd="0" presId="urn:microsoft.com/office/officeart/2005/8/layout/process4"/>
    <dgm:cxn modelId="{59B0CFFE-70EC-4297-A7C8-C9C3A27B7BEF}" srcId="{6BE107D7-51D5-4382-B0E5-1481E5337ED5}" destId="{A093483C-76A8-4ED1-B2AE-57F70B24CDD6}" srcOrd="0" destOrd="0" parTransId="{68B9EB3F-9967-4013-B0AA-2C19F3931D3A}" sibTransId="{50528530-4581-4404-88F4-3AFBEA7E5C3E}"/>
    <dgm:cxn modelId="{6BC15CE0-EE2D-4D63-8039-EE69D7E37CE7}" type="presParOf" srcId="{4C7394D4-38E7-4A58-A989-CFF8C0F07577}" destId="{962AA68B-A05C-4FAC-A043-64FDAE22C0A0}" srcOrd="0" destOrd="0" presId="urn:microsoft.com/office/officeart/2005/8/layout/process4"/>
    <dgm:cxn modelId="{2605D901-F3E9-4B0B-96D7-0E2D5B9FCC0E}" type="presParOf" srcId="{962AA68B-A05C-4FAC-A043-64FDAE22C0A0}" destId="{D8642252-E441-474A-8810-6F6A6B777468}" srcOrd="0" destOrd="0" presId="urn:microsoft.com/office/officeart/2005/8/layout/process4"/>
    <dgm:cxn modelId="{EEE126D5-4521-4220-87AC-916799D553DC}" type="presParOf" srcId="{962AA68B-A05C-4FAC-A043-64FDAE22C0A0}" destId="{8516A5B3-7F4E-46F2-A3D1-E84132ACBC4B}" srcOrd="1" destOrd="0" presId="urn:microsoft.com/office/officeart/2005/8/layout/process4"/>
    <dgm:cxn modelId="{2410815E-DCFB-49B7-BBC3-63DD129EF97B}" type="presParOf" srcId="{962AA68B-A05C-4FAC-A043-64FDAE22C0A0}" destId="{25812580-E227-499A-9931-1119F924D90C}" srcOrd="2" destOrd="0" presId="urn:microsoft.com/office/officeart/2005/8/layout/process4"/>
    <dgm:cxn modelId="{9344369E-41F7-46EA-9F7F-270577290E0E}" type="presParOf" srcId="{25812580-E227-499A-9931-1119F924D90C}" destId="{16851415-FA77-49D5-BA1A-335AA2F5C418}" srcOrd="0" destOrd="0" presId="urn:microsoft.com/office/officeart/2005/8/layout/process4"/>
    <dgm:cxn modelId="{4AD4A154-47BE-4631-8557-09945E682DF0}" type="presParOf" srcId="{25812580-E227-499A-9931-1119F924D90C}" destId="{4037CE7A-2286-4FDE-ADBD-D2FBA0D0ACD4}" srcOrd="1" destOrd="0" presId="urn:microsoft.com/office/officeart/2005/8/layout/process4"/>
    <dgm:cxn modelId="{7D43FFC1-14BC-4C30-97A9-A8743B517896}" type="presParOf" srcId="{25812580-E227-499A-9931-1119F924D90C}" destId="{3AE563B2-095F-4755-B9D4-2B31B14C7B51}" srcOrd="2" destOrd="0" presId="urn:microsoft.com/office/officeart/2005/8/layout/process4"/>
    <dgm:cxn modelId="{8F792DFE-16B1-45FE-86C1-B708F95F2149}" type="presParOf" srcId="{4C7394D4-38E7-4A58-A989-CFF8C0F07577}" destId="{E59E4B24-9AAE-40F8-9E70-42B12F6F25B3}" srcOrd="1" destOrd="0" presId="urn:microsoft.com/office/officeart/2005/8/layout/process4"/>
    <dgm:cxn modelId="{2BCCA701-5171-40D6-9641-76DFFC9694AE}" type="presParOf" srcId="{4C7394D4-38E7-4A58-A989-CFF8C0F07577}" destId="{85788E88-91F3-47CA-8BCD-ACB8E149F693}" srcOrd="2" destOrd="0" presId="urn:microsoft.com/office/officeart/2005/8/layout/process4"/>
    <dgm:cxn modelId="{307E2CF9-5212-468D-B490-9B6691ECE524}" type="presParOf" srcId="{85788E88-91F3-47CA-8BCD-ACB8E149F693}" destId="{B9ACD54B-5218-4565-9438-D6B1DA95559C}" srcOrd="0" destOrd="0" presId="urn:microsoft.com/office/officeart/2005/8/layout/process4"/>
    <dgm:cxn modelId="{FA80B55B-58FA-4365-8CB6-005AD604E336}" type="presParOf" srcId="{4C7394D4-38E7-4A58-A989-CFF8C0F07577}" destId="{31A8B766-25AA-4848-8BED-606B19316A65}" srcOrd="3" destOrd="0" presId="urn:microsoft.com/office/officeart/2005/8/layout/process4"/>
    <dgm:cxn modelId="{D9881B3E-2E96-4BC4-BBD5-A7994451A206}" type="presParOf" srcId="{4C7394D4-38E7-4A58-A989-CFF8C0F07577}" destId="{378E60AD-7DFC-4D0E-914A-53E87E65F668}" srcOrd="4" destOrd="0" presId="urn:microsoft.com/office/officeart/2005/8/layout/process4"/>
    <dgm:cxn modelId="{EDA821CE-C46C-41C4-8493-D36F3181DEF1}" type="presParOf" srcId="{378E60AD-7DFC-4D0E-914A-53E87E65F668}" destId="{92A1BF5D-2177-44D3-83B0-B64D858775F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F0B669-AE46-4A02-911F-0255DD9F5673}">
      <dsp:nvSpPr>
        <dsp:cNvPr id="0" name=""/>
        <dsp:cNvSpPr/>
      </dsp:nvSpPr>
      <dsp:spPr>
        <a:xfrm>
          <a:off x="2902" y="926452"/>
          <a:ext cx="2072133" cy="131580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84E8F5-4FF4-46FD-9277-1214DD9EAE94}">
      <dsp:nvSpPr>
        <dsp:cNvPr id="0" name=""/>
        <dsp:cNvSpPr/>
      </dsp:nvSpPr>
      <dsp:spPr>
        <a:xfrm>
          <a:off x="233139" y="1145178"/>
          <a:ext cx="2072133" cy="131580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Project Overview</a:t>
          </a:r>
          <a:endParaRPr lang="en-US" sz="1500" kern="1200" dirty="0"/>
        </a:p>
      </dsp:txBody>
      <dsp:txXfrm>
        <a:off x="271678" y="1183717"/>
        <a:ext cx="1995055" cy="1238727"/>
      </dsp:txXfrm>
    </dsp:sp>
    <dsp:sp modelId="{30F78FD3-3EA9-4FED-A79B-0DAED2F87D7F}">
      <dsp:nvSpPr>
        <dsp:cNvPr id="0" name=""/>
        <dsp:cNvSpPr/>
      </dsp:nvSpPr>
      <dsp:spPr>
        <a:xfrm>
          <a:off x="2535510" y="926452"/>
          <a:ext cx="2072133" cy="131580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523AE1-4E67-4EBA-A1F5-030EE0B4AF80}">
      <dsp:nvSpPr>
        <dsp:cNvPr id="0" name=""/>
        <dsp:cNvSpPr/>
      </dsp:nvSpPr>
      <dsp:spPr>
        <a:xfrm>
          <a:off x="2765747" y="1145178"/>
          <a:ext cx="2072133" cy="131580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Data and Analysis</a:t>
          </a:r>
          <a:endParaRPr lang="en-US" sz="1500" kern="1200" dirty="0"/>
        </a:p>
      </dsp:txBody>
      <dsp:txXfrm>
        <a:off x="2804286" y="1183717"/>
        <a:ext cx="1995055" cy="1238727"/>
      </dsp:txXfrm>
    </dsp:sp>
    <dsp:sp modelId="{F15209B4-BD9B-474A-9881-DFF49973E4F0}">
      <dsp:nvSpPr>
        <dsp:cNvPr id="0" name=""/>
        <dsp:cNvSpPr/>
      </dsp:nvSpPr>
      <dsp:spPr>
        <a:xfrm>
          <a:off x="5068118" y="926452"/>
          <a:ext cx="2072133" cy="131580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A8284D-E459-415C-98CA-93029919DF27}">
      <dsp:nvSpPr>
        <dsp:cNvPr id="0" name=""/>
        <dsp:cNvSpPr/>
      </dsp:nvSpPr>
      <dsp:spPr>
        <a:xfrm>
          <a:off x="5298355" y="1145178"/>
          <a:ext cx="2072133" cy="131580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t>Recommendations</a:t>
          </a:r>
          <a:endParaRPr lang="en-US" sz="1500" kern="1200"/>
        </a:p>
      </dsp:txBody>
      <dsp:txXfrm>
        <a:off x="5336894" y="1183717"/>
        <a:ext cx="1995055" cy="1238727"/>
      </dsp:txXfrm>
    </dsp:sp>
    <dsp:sp modelId="{1E09642C-29C2-4F18-810B-682050A70C99}">
      <dsp:nvSpPr>
        <dsp:cNvPr id="0" name=""/>
        <dsp:cNvSpPr/>
      </dsp:nvSpPr>
      <dsp:spPr>
        <a:xfrm>
          <a:off x="7600726" y="926452"/>
          <a:ext cx="2072133" cy="131580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11572B-D8BD-420C-AF5F-8ABC8DB09A3E}">
      <dsp:nvSpPr>
        <dsp:cNvPr id="0" name=""/>
        <dsp:cNvSpPr/>
      </dsp:nvSpPr>
      <dsp:spPr>
        <a:xfrm>
          <a:off x="7830963" y="1145178"/>
          <a:ext cx="2072133" cy="131580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Q&amp;As</a:t>
          </a:r>
          <a:endParaRPr lang="en-US" sz="1500" kern="1200" dirty="0"/>
        </a:p>
      </dsp:txBody>
      <dsp:txXfrm>
        <a:off x="7869502" y="1183717"/>
        <a:ext cx="1995055" cy="12387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D280C8-336A-4552-A226-1948DE38C853}">
      <dsp:nvSpPr>
        <dsp:cNvPr id="0" name=""/>
        <dsp:cNvSpPr/>
      </dsp:nvSpPr>
      <dsp:spPr>
        <a:xfrm>
          <a:off x="244257" y="1016574"/>
          <a:ext cx="804551" cy="80455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7584C-859D-4570-BD9E-EBBD7629FCA5}">
      <dsp:nvSpPr>
        <dsp:cNvPr id="0" name=""/>
        <dsp:cNvSpPr/>
      </dsp:nvSpPr>
      <dsp:spPr>
        <a:xfrm>
          <a:off x="413213" y="1185529"/>
          <a:ext cx="466640" cy="46664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543D34-1FDF-4153-9D2F-279B336A1991}">
      <dsp:nvSpPr>
        <dsp:cNvPr id="0" name=""/>
        <dsp:cNvSpPr/>
      </dsp:nvSpPr>
      <dsp:spPr>
        <a:xfrm>
          <a:off x="1221213" y="1016574"/>
          <a:ext cx="1896443" cy="804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Time-based trends:</a:t>
          </a:r>
          <a:r>
            <a:rPr lang="en-US" sz="1100" kern="1200"/>
            <a:t> </a:t>
          </a:r>
        </a:p>
        <a:p>
          <a:pPr marL="0" lvl="0" indent="0" algn="l" defTabSz="488950">
            <a:lnSpc>
              <a:spcPct val="100000"/>
            </a:lnSpc>
            <a:spcBef>
              <a:spcPct val="0"/>
            </a:spcBef>
            <a:spcAft>
              <a:spcPct val="35000"/>
            </a:spcAft>
            <a:buNone/>
          </a:pPr>
          <a:r>
            <a:rPr lang="en-US" sz="1100" kern="1200"/>
            <a:t>A multi-year monthly line chart and hourly heat map pinpoint peak seasons, days, and rush-hour periods.</a:t>
          </a:r>
          <a:endParaRPr lang="en-US" sz="1100" kern="1200" dirty="0"/>
        </a:p>
      </dsp:txBody>
      <dsp:txXfrm>
        <a:off x="1221213" y="1016574"/>
        <a:ext cx="1896443" cy="804551"/>
      </dsp:txXfrm>
    </dsp:sp>
    <dsp:sp modelId="{0BF14DD5-570F-4E5B-A11C-01EA8DBE1FB9}">
      <dsp:nvSpPr>
        <dsp:cNvPr id="0" name=""/>
        <dsp:cNvSpPr/>
      </dsp:nvSpPr>
      <dsp:spPr>
        <a:xfrm>
          <a:off x="3448098" y="1016574"/>
          <a:ext cx="804551" cy="80455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A971A8-7F52-4797-978C-140AC4F76687}">
      <dsp:nvSpPr>
        <dsp:cNvPr id="0" name=""/>
        <dsp:cNvSpPr/>
      </dsp:nvSpPr>
      <dsp:spPr>
        <a:xfrm>
          <a:off x="3617054" y="1185529"/>
          <a:ext cx="466640" cy="4666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BF1D15-7276-47C2-881D-EFFAA80C4CD8}">
      <dsp:nvSpPr>
        <dsp:cNvPr id="0" name=""/>
        <dsp:cNvSpPr/>
      </dsp:nvSpPr>
      <dsp:spPr>
        <a:xfrm>
          <a:off x="4425054" y="1016574"/>
          <a:ext cx="1896443" cy="804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Weather impact:</a:t>
          </a:r>
          <a:r>
            <a:rPr lang="en-US" sz="1100" kern="1200"/>
            <a:t> </a:t>
          </a:r>
        </a:p>
        <a:p>
          <a:pPr marL="0" lvl="0" indent="0" algn="l" defTabSz="488950">
            <a:lnSpc>
              <a:spcPct val="100000"/>
            </a:lnSpc>
            <a:spcBef>
              <a:spcPct val="0"/>
            </a:spcBef>
            <a:spcAft>
              <a:spcPct val="35000"/>
            </a:spcAft>
            <a:buNone/>
          </a:pPr>
          <a:r>
            <a:rPr lang="en-US" sz="1100" kern="1200"/>
            <a:t>A bar chart shows traffic is highest on clear/cloudy days and drops significantly during rain and other adverse conditions.</a:t>
          </a:r>
          <a:endParaRPr lang="en-US" sz="1100" kern="1200" dirty="0"/>
        </a:p>
      </dsp:txBody>
      <dsp:txXfrm>
        <a:off x="4425054" y="1016574"/>
        <a:ext cx="1896443" cy="804551"/>
      </dsp:txXfrm>
    </dsp:sp>
    <dsp:sp modelId="{CF91B62D-CB66-4C6A-A0F1-1C12ECE652E7}">
      <dsp:nvSpPr>
        <dsp:cNvPr id="0" name=""/>
        <dsp:cNvSpPr/>
      </dsp:nvSpPr>
      <dsp:spPr>
        <a:xfrm>
          <a:off x="6651938" y="1016574"/>
          <a:ext cx="804551" cy="80455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A0FD12-2B5C-45EA-BFC5-338E279F520A}">
      <dsp:nvSpPr>
        <dsp:cNvPr id="0" name=""/>
        <dsp:cNvSpPr/>
      </dsp:nvSpPr>
      <dsp:spPr>
        <a:xfrm>
          <a:off x="6820894" y="1185529"/>
          <a:ext cx="466640" cy="4666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6C739D-ABC2-43AC-9C90-5B5B2F9381EB}">
      <dsp:nvSpPr>
        <dsp:cNvPr id="0" name=""/>
        <dsp:cNvSpPr/>
      </dsp:nvSpPr>
      <dsp:spPr>
        <a:xfrm>
          <a:off x="7628894" y="1016574"/>
          <a:ext cx="1896443" cy="804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Holiday surges:</a:t>
          </a:r>
          <a:r>
            <a:rPr lang="en-US" sz="1100" kern="1200"/>
            <a:t> </a:t>
          </a:r>
        </a:p>
        <a:p>
          <a:pPr marL="0" lvl="0" indent="0" algn="l" defTabSz="488950">
            <a:lnSpc>
              <a:spcPct val="100000"/>
            </a:lnSpc>
            <a:spcBef>
              <a:spcPct val="0"/>
            </a:spcBef>
            <a:spcAft>
              <a:spcPct val="35000"/>
            </a:spcAft>
            <a:buNone/>
          </a:pPr>
          <a:r>
            <a:rPr lang="en-US" sz="1100" kern="1200"/>
            <a:t>A holiday comparison chart highlights Labor Day and New Year’s Day as the heaviest-traffic holidays, with several other national holidays also showing substantial increases.</a:t>
          </a:r>
          <a:endParaRPr lang="en-US" sz="1100" kern="1200" dirty="0"/>
        </a:p>
      </dsp:txBody>
      <dsp:txXfrm>
        <a:off x="7628894" y="1016574"/>
        <a:ext cx="1896443" cy="8045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16A5B3-7F4E-46F2-A3D1-E84132ACBC4B}">
      <dsp:nvSpPr>
        <dsp:cNvPr id="0" name=""/>
        <dsp:cNvSpPr/>
      </dsp:nvSpPr>
      <dsp:spPr>
        <a:xfrm>
          <a:off x="0" y="3821594"/>
          <a:ext cx="6253751" cy="125433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a:t>Its expected to provide insights on 3 aspects:</a:t>
          </a:r>
          <a:endParaRPr lang="en-US" sz="2100" kern="1200"/>
        </a:p>
      </dsp:txBody>
      <dsp:txXfrm>
        <a:off x="0" y="3821594"/>
        <a:ext cx="6253751" cy="677339"/>
      </dsp:txXfrm>
    </dsp:sp>
    <dsp:sp modelId="{16851415-FA77-49D5-BA1A-335AA2F5C418}">
      <dsp:nvSpPr>
        <dsp:cNvPr id="0" name=""/>
        <dsp:cNvSpPr/>
      </dsp:nvSpPr>
      <dsp:spPr>
        <a:xfrm>
          <a:off x="3053" y="4473847"/>
          <a:ext cx="2082547" cy="576993"/>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GB" sz="1200" b="1" i="0" kern="1200" dirty="0">
              <a:highlight>
                <a:srgbClr val="C0C0C0"/>
              </a:highlight>
            </a:rPr>
            <a:t>Traffic periods by year, month, week, day, and hour</a:t>
          </a:r>
          <a:endParaRPr lang="en-US" sz="1200" b="1" i="0" kern="1200" dirty="0">
            <a:highlight>
              <a:srgbClr val="C0C0C0"/>
            </a:highlight>
          </a:endParaRPr>
        </a:p>
      </dsp:txBody>
      <dsp:txXfrm>
        <a:off x="3053" y="4473847"/>
        <a:ext cx="2082547" cy="576993"/>
      </dsp:txXfrm>
    </dsp:sp>
    <dsp:sp modelId="{4037CE7A-2286-4FDE-ADBD-D2FBA0D0ACD4}">
      <dsp:nvSpPr>
        <dsp:cNvPr id="0" name=""/>
        <dsp:cNvSpPr/>
      </dsp:nvSpPr>
      <dsp:spPr>
        <a:xfrm>
          <a:off x="2085601" y="4473847"/>
          <a:ext cx="2082547" cy="576993"/>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GB" sz="1200" b="1" i="0" kern="1200" dirty="0">
              <a:highlight>
                <a:srgbClr val="C0C0C0"/>
              </a:highlight>
            </a:rPr>
            <a:t>Traffic Volume on different weather conditions.</a:t>
          </a:r>
          <a:endParaRPr lang="en-US" sz="1200" b="1" i="0" kern="1200" dirty="0">
            <a:highlight>
              <a:srgbClr val="C0C0C0"/>
            </a:highlight>
          </a:endParaRPr>
        </a:p>
      </dsp:txBody>
      <dsp:txXfrm>
        <a:off x="2085601" y="4473847"/>
        <a:ext cx="2082547" cy="576993"/>
      </dsp:txXfrm>
    </dsp:sp>
    <dsp:sp modelId="{3AE563B2-095F-4755-B9D4-2B31B14C7B51}">
      <dsp:nvSpPr>
        <dsp:cNvPr id="0" name=""/>
        <dsp:cNvSpPr/>
      </dsp:nvSpPr>
      <dsp:spPr>
        <a:xfrm>
          <a:off x="4168149" y="4473847"/>
          <a:ext cx="2082547" cy="576993"/>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GB" sz="1200" b="1" i="0" kern="1200" dirty="0">
              <a:highlight>
                <a:srgbClr val="C0C0C0"/>
              </a:highlight>
            </a:rPr>
            <a:t>Holidays with highest traffic surges</a:t>
          </a:r>
          <a:endParaRPr lang="en-US" sz="1200" b="1" i="0" kern="1200" dirty="0">
            <a:highlight>
              <a:srgbClr val="C0C0C0"/>
            </a:highlight>
          </a:endParaRPr>
        </a:p>
      </dsp:txBody>
      <dsp:txXfrm>
        <a:off x="4168149" y="4473847"/>
        <a:ext cx="2082547" cy="576993"/>
      </dsp:txXfrm>
    </dsp:sp>
    <dsp:sp modelId="{B9ACD54B-5218-4565-9438-D6B1DA95559C}">
      <dsp:nvSpPr>
        <dsp:cNvPr id="0" name=""/>
        <dsp:cNvSpPr/>
      </dsp:nvSpPr>
      <dsp:spPr>
        <a:xfrm rot="10800000">
          <a:off x="0" y="1911246"/>
          <a:ext cx="6253751" cy="1929163"/>
        </a:xfrm>
        <a:prstGeom prst="upArrowCallou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a:t>The MnDOT expects a dashboard that it’s clear, easy-to-use for monitoring traffic patterns.</a:t>
          </a:r>
          <a:endParaRPr lang="en-US" sz="2100" kern="1200"/>
        </a:p>
      </dsp:txBody>
      <dsp:txXfrm rot="10800000">
        <a:off x="0" y="1911246"/>
        <a:ext cx="6253751" cy="1253512"/>
      </dsp:txXfrm>
    </dsp:sp>
    <dsp:sp modelId="{92A1BF5D-2177-44D3-83B0-B64D858775F8}">
      <dsp:nvSpPr>
        <dsp:cNvPr id="0" name=""/>
        <dsp:cNvSpPr/>
      </dsp:nvSpPr>
      <dsp:spPr>
        <a:xfrm rot="10800000">
          <a:off x="0" y="897"/>
          <a:ext cx="6253751" cy="1929163"/>
        </a:xfrm>
        <a:prstGeom prst="upArrowCallou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u="sng" kern="1200" dirty="0"/>
            <a:t>Goals And Expectations</a:t>
          </a:r>
          <a:endParaRPr lang="en-US" sz="2100" u="sng" kern="1200" dirty="0"/>
        </a:p>
      </dsp:txBody>
      <dsp:txXfrm rot="10800000">
        <a:off x="0" y="897"/>
        <a:ext cx="6253751" cy="125351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C218438E-580B-4C57-AFE0-D5FDF3F9EA6E}" type="datetimeFigureOut">
              <a:rPr lang="en-GB" smtClean="0"/>
              <a:t>02/02/2026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A93627-E4CA-41F6-94FE-15B491314382}" type="slidenum">
              <a:rPr lang="en-GB" smtClean="0"/>
              <a:t>‹#›</a:t>
            </a:fld>
            <a:endParaRPr lang="en-GB"/>
          </a:p>
        </p:txBody>
      </p:sp>
    </p:spTree>
    <p:extLst>
      <p:ext uri="{BB962C8B-B14F-4D97-AF65-F5344CB8AC3E}">
        <p14:creationId xmlns:p14="http://schemas.microsoft.com/office/powerpoint/2010/main" val="409777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C218438E-580B-4C57-AFE0-D5FDF3F9EA6E}" type="datetimeFigureOut">
              <a:rPr lang="en-GB" smtClean="0"/>
              <a:t>02/02/2026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DA93627-E4CA-41F6-94FE-15B491314382}" type="slidenum">
              <a:rPr lang="en-GB" smtClean="0"/>
              <a:t>‹#›</a:t>
            </a:fld>
            <a:endParaRPr lang="en-GB"/>
          </a:p>
        </p:txBody>
      </p:sp>
    </p:spTree>
    <p:extLst>
      <p:ext uri="{BB962C8B-B14F-4D97-AF65-F5344CB8AC3E}">
        <p14:creationId xmlns:p14="http://schemas.microsoft.com/office/powerpoint/2010/main" val="3053229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218438E-580B-4C57-AFE0-D5FDF3F9EA6E}" type="datetimeFigureOut">
              <a:rPr lang="en-GB" smtClean="0"/>
              <a:t>02/02/2026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A93627-E4CA-41F6-94FE-15B491314382}" type="slidenum">
              <a:rPr lang="en-GB" smtClean="0"/>
              <a:t>‹#›</a:t>
            </a:fld>
            <a:endParaRPr lang="en-GB"/>
          </a:p>
        </p:txBody>
      </p:sp>
    </p:spTree>
    <p:extLst>
      <p:ext uri="{BB962C8B-B14F-4D97-AF65-F5344CB8AC3E}">
        <p14:creationId xmlns:p14="http://schemas.microsoft.com/office/powerpoint/2010/main" val="2444734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C218438E-580B-4C57-AFE0-D5FDF3F9EA6E}" type="datetimeFigureOut">
              <a:rPr lang="en-GB" smtClean="0"/>
              <a:t>02/02/2026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A93627-E4CA-41F6-94FE-15B491314382}" type="slidenum">
              <a:rPr lang="en-GB" smtClean="0"/>
              <a:t>‹#›</a:t>
            </a:fld>
            <a:endParaRPr lang="en-GB"/>
          </a:p>
        </p:txBody>
      </p:sp>
    </p:spTree>
    <p:extLst>
      <p:ext uri="{BB962C8B-B14F-4D97-AF65-F5344CB8AC3E}">
        <p14:creationId xmlns:p14="http://schemas.microsoft.com/office/powerpoint/2010/main" val="28040916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C218438E-580B-4C57-AFE0-D5FDF3F9EA6E}" type="datetimeFigureOut">
              <a:rPr lang="en-GB" smtClean="0"/>
              <a:t>02/02/2026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A93627-E4CA-41F6-94FE-15B491314382}" type="slidenum">
              <a:rPr lang="en-GB" smtClean="0"/>
              <a:t>‹#›</a:t>
            </a:fld>
            <a:endParaRPr lang="en-GB"/>
          </a:p>
        </p:txBody>
      </p:sp>
    </p:spTree>
    <p:extLst>
      <p:ext uri="{BB962C8B-B14F-4D97-AF65-F5344CB8AC3E}">
        <p14:creationId xmlns:p14="http://schemas.microsoft.com/office/powerpoint/2010/main" val="252213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218438E-580B-4C57-AFE0-D5FDF3F9EA6E}" type="datetimeFigureOut">
              <a:rPr lang="en-GB" smtClean="0"/>
              <a:t>02/02/2026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A93627-E4CA-41F6-94FE-15B491314382}" type="slidenum">
              <a:rPr lang="en-GB" smtClean="0"/>
              <a:t>‹#›</a:t>
            </a:fld>
            <a:endParaRPr lang="en-GB"/>
          </a:p>
        </p:txBody>
      </p:sp>
    </p:spTree>
    <p:extLst>
      <p:ext uri="{BB962C8B-B14F-4D97-AF65-F5344CB8AC3E}">
        <p14:creationId xmlns:p14="http://schemas.microsoft.com/office/powerpoint/2010/main" val="41076245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218438E-580B-4C57-AFE0-D5FDF3F9EA6E}" type="datetimeFigureOut">
              <a:rPr lang="en-GB" smtClean="0"/>
              <a:t>02/02/2026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A93627-E4CA-41F6-94FE-15B491314382}" type="slidenum">
              <a:rPr lang="en-GB" smtClean="0"/>
              <a:t>‹#›</a:t>
            </a:fld>
            <a:endParaRPr lang="en-GB"/>
          </a:p>
        </p:txBody>
      </p:sp>
    </p:spTree>
    <p:extLst>
      <p:ext uri="{BB962C8B-B14F-4D97-AF65-F5344CB8AC3E}">
        <p14:creationId xmlns:p14="http://schemas.microsoft.com/office/powerpoint/2010/main" val="9091625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218438E-580B-4C57-AFE0-D5FDF3F9EA6E}" type="datetimeFigureOut">
              <a:rPr lang="en-GB" smtClean="0"/>
              <a:t>02/02/2026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A93627-E4CA-41F6-94FE-15B491314382}" type="slidenum">
              <a:rPr lang="en-GB" smtClean="0"/>
              <a:t>‹#›</a:t>
            </a:fld>
            <a:endParaRPr lang="en-GB"/>
          </a:p>
        </p:txBody>
      </p:sp>
    </p:spTree>
    <p:extLst>
      <p:ext uri="{BB962C8B-B14F-4D97-AF65-F5344CB8AC3E}">
        <p14:creationId xmlns:p14="http://schemas.microsoft.com/office/powerpoint/2010/main" val="7974166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218438E-580B-4C57-AFE0-D5FDF3F9EA6E}" type="datetimeFigureOut">
              <a:rPr lang="en-GB" smtClean="0"/>
              <a:t>02/02/2026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A93627-E4CA-41F6-94FE-15B491314382}" type="slidenum">
              <a:rPr lang="en-GB" smtClean="0"/>
              <a:t>‹#›</a:t>
            </a:fld>
            <a:endParaRPr lang="en-GB"/>
          </a:p>
        </p:txBody>
      </p:sp>
    </p:spTree>
    <p:extLst>
      <p:ext uri="{BB962C8B-B14F-4D97-AF65-F5344CB8AC3E}">
        <p14:creationId xmlns:p14="http://schemas.microsoft.com/office/powerpoint/2010/main" val="3660035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218438E-580B-4C57-AFE0-D5FDF3F9EA6E}" type="datetimeFigureOut">
              <a:rPr lang="en-GB" smtClean="0"/>
              <a:t>02/02/2026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A93627-E4CA-41F6-94FE-15B491314382}" type="slidenum">
              <a:rPr lang="en-GB" smtClean="0"/>
              <a:t>‹#›</a:t>
            </a:fld>
            <a:endParaRPr lang="en-GB"/>
          </a:p>
        </p:txBody>
      </p:sp>
    </p:spTree>
    <p:extLst>
      <p:ext uri="{BB962C8B-B14F-4D97-AF65-F5344CB8AC3E}">
        <p14:creationId xmlns:p14="http://schemas.microsoft.com/office/powerpoint/2010/main" val="22982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218438E-580B-4C57-AFE0-D5FDF3F9EA6E}" type="datetimeFigureOut">
              <a:rPr lang="en-GB" smtClean="0"/>
              <a:t>02/02/2026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A93627-E4CA-41F6-94FE-15B491314382}" type="slidenum">
              <a:rPr lang="en-GB" smtClean="0"/>
              <a:t>‹#›</a:t>
            </a:fld>
            <a:endParaRPr lang="en-GB"/>
          </a:p>
        </p:txBody>
      </p:sp>
    </p:spTree>
    <p:extLst>
      <p:ext uri="{BB962C8B-B14F-4D97-AF65-F5344CB8AC3E}">
        <p14:creationId xmlns:p14="http://schemas.microsoft.com/office/powerpoint/2010/main" val="133271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218438E-580B-4C57-AFE0-D5FDF3F9EA6E}" type="datetimeFigureOut">
              <a:rPr lang="en-GB" smtClean="0"/>
              <a:t>02/02/2026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DA93627-E4CA-41F6-94FE-15B491314382}" type="slidenum">
              <a:rPr lang="en-GB" smtClean="0"/>
              <a:t>‹#›</a:t>
            </a:fld>
            <a:endParaRPr lang="en-GB"/>
          </a:p>
        </p:txBody>
      </p:sp>
    </p:spTree>
    <p:extLst>
      <p:ext uri="{BB962C8B-B14F-4D97-AF65-F5344CB8AC3E}">
        <p14:creationId xmlns:p14="http://schemas.microsoft.com/office/powerpoint/2010/main" val="368440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C218438E-580B-4C57-AFE0-D5FDF3F9EA6E}" type="datetimeFigureOut">
              <a:rPr lang="en-GB" smtClean="0"/>
              <a:t>02/02/2026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DA93627-E4CA-41F6-94FE-15B491314382}" type="slidenum">
              <a:rPr lang="en-GB" smtClean="0"/>
              <a:t>‹#›</a:t>
            </a:fld>
            <a:endParaRPr lang="en-GB"/>
          </a:p>
        </p:txBody>
      </p:sp>
    </p:spTree>
    <p:extLst>
      <p:ext uri="{BB962C8B-B14F-4D97-AF65-F5344CB8AC3E}">
        <p14:creationId xmlns:p14="http://schemas.microsoft.com/office/powerpoint/2010/main" val="334014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218438E-580B-4C57-AFE0-D5FDF3F9EA6E}" type="datetimeFigureOut">
              <a:rPr lang="en-GB" smtClean="0"/>
              <a:t>02/02/2026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DA93627-E4CA-41F6-94FE-15B491314382}" type="slidenum">
              <a:rPr lang="en-GB" smtClean="0"/>
              <a:t>‹#›</a:t>
            </a:fld>
            <a:endParaRPr lang="en-GB"/>
          </a:p>
        </p:txBody>
      </p:sp>
    </p:spTree>
    <p:extLst>
      <p:ext uri="{BB962C8B-B14F-4D97-AF65-F5344CB8AC3E}">
        <p14:creationId xmlns:p14="http://schemas.microsoft.com/office/powerpoint/2010/main" val="3683316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18438E-580B-4C57-AFE0-D5FDF3F9EA6E}" type="datetimeFigureOut">
              <a:rPr lang="en-GB" smtClean="0"/>
              <a:t>02/02/2026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DA93627-E4CA-41F6-94FE-15B491314382}" type="slidenum">
              <a:rPr lang="en-GB" smtClean="0"/>
              <a:t>‹#›</a:t>
            </a:fld>
            <a:endParaRPr lang="en-GB"/>
          </a:p>
        </p:txBody>
      </p:sp>
    </p:spTree>
    <p:extLst>
      <p:ext uri="{BB962C8B-B14F-4D97-AF65-F5344CB8AC3E}">
        <p14:creationId xmlns:p14="http://schemas.microsoft.com/office/powerpoint/2010/main" val="70712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C218438E-580B-4C57-AFE0-D5FDF3F9EA6E}" type="datetimeFigureOut">
              <a:rPr lang="en-GB" smtClean="0"/>
              <a:t>02/02/2026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DA93627-E4CA-41F6-94FE-15B491314382}" type="slidenum">
              <a:rPr lang="en-GB" smtClean="0"/>
              <a:t>‹#›</a:t>
            </a:fld>
            <a:endParaRPr lang="en-GB"/>
          </a:p>
        </p:txBody>
      </p:sp>
    </p:spTree>
    <p:extLst>
      <p:ext uri="{BB962C8B-B14F-4D97-AF65-F5344CB8AC3E}">
        <p14:creationId xmlns:p14="http://schemas.microsoft.com/office/powerpoint/2010/main" val="2947964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C218438E-580B-4C57-AFE0-D5FDF3F9EA6E}" type="datetimeFigureOut">
              <a:rPr lang="en-GB" smtClean="0"/>
              <a:t>02/02/2026</a:t>
            </a:fld>
            <a:endParaRPr lang="en-GB"/>
          </a:p>
        </p:txBody>
      </p:sp>
      <p:sp>
        <p:nvSpPr>
          <p:cNvPr id="6" name="Footer Placeholder 5"/>
          <p:cNvSpPr>
            <a:spLocks noGrp="1"/>
          </p:cNvSpPr>
          <p:nvPr>
            <p:ph type="ftr" sz="quarter" idx="11"/>
          </p:nvPr>
        </p:nvSpPr>
        <p:spPr>
          <a:xfrm>
            <a:off x="1141412" y="5883275"/>
            <a:ext cx="5105400" cy="365125"/>
          </a:xfrm>
        </p:spPr>
        <p:txBody>
          <a:bodyPr/>
          <a:lstStyle/>
          <a:p>
            <a:endParaRPr lang="en-GB"/>
          </a:p>
        </p:txBody>
      </p:sp>
      <p:sp>
        <p:nvSpPr>
          <p:cNvPr id="7" name="Slide Number Placeholder 6"/>
          <p:cNvSpPr>
            <a:spLocks noGrp="1"/>
          </p:cNvSpPr>
          <p:nvPr>
            <p:ph type="sldNum" sz="quarter" idx="12"/>
          </p:nvPr>
        </p:nvSpPr>
        <p:spPr>
          <a:xfrm>
            <a:off x="10742612" y="5883275"/>
            <a:ext cx="322567" cy="365125"/>
          </a:xfrm>
        </p:spPr>
        <p:txBody>
          <a:bodyPr/>
          <a:lstStyle/>
          <a:p>
            <a:fld id="{6DA93627-E4CA-41F6-94FE-15B491314382}" type="slidenum">
              <a:rPr lang="en-GB" smtClean="0"/>
              <a:t>‹#›</a:t>
            </a:fld>
            <a:endParaRPr lang="en-GB"/>
          </a:p>
        </p:txBody>
      </p:sp>
    </p:spTree>
    <p:extLst>
      <p:ext uri="{BB962C8B-B14F-4D97-AF65-F5344CB8AC3E}">
        <p14:creationId xmlns:p14="http://schemas.microsoft.com/office/powerpoint/2010/main" val="558022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218438E-580B-4C57-AFE0-D5FDF3F9EA6E}" type="datetimeFigureOut">
              <a:rPr lang="en-GB" smtClean="0"/>
              <a:t>02/02/2026</a:t>
            </a:fld>
            <a:endParaRPr lang="en-GB"/>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GB"/>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DA93627-E4CA-41F6-94FE-15B491314382}" type="slidenum">
              <a:rPr lang="en-GB" smtClean="0"/>
              <a:t>‹#›</a:t>
            </a:fld>
            <a:endParaRPr lang="en-GB"/>
          </a:p>
        </p:txBody>
      </p:sp>
    </p:spTree>
    <p:extLst>
      <p:ext uri="{BB962C8B-B14F-4D97-AF65-F5344CB8AC3E}">
        <p14:creationId xmlns:p14="http://schemas.microsoft.com/office/powerpoint/2010/main" val="2476221398"/>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jpeg"/><Relationship Id="rId7"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pxhere.com/it/photo/272"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public.tableau.com/views/MinnesotaMetroTrafficVolume-2012to2018/FinalDashboard?:language=pt-BR&amp;:sid=&amp;:display_count=n&amp;:origin=viz_share_lin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Video 5" descr="Train At Night">
            <a:extLst>
              <a:ext uri="{FF2B5EF4-FFF2-40B4-BE49-F238E27FC236}">
                <a16:creationId xmlns:a16="http://schemas.microsoft.com/office/drawing/2014/main" id="{933E75EE-F51B-D5F0-EC1D-517483F40B4B}"/>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a:fillRect/>
          </a:stretch>
        </p:blipFill>
        <p:spPr>
          <a:xfrm>
            <a:off x="-3047" y="10"/>
            <a:ext cx="12191999" cy="6857990"/>
          </a:xfrm>
          <a:prstGeom prst="rect">
            <a:avLst/>
          </a:prstGeom>
        </p:spPr>
      </p:pic>
      <p:sp>
        <p:nvSpPr>
          <p:cNvPr id="4" name="Rectangle 3">
            <a:extLst>
              <a:ext uri="{FF2B5EF4-FFF2-40B4-BE49-F238E27FC236}">
                <a16:creationId xmlns:a16="http://schemas.microsoft.com/office/drawing/2014/main" id="{0C16D873-9EDA-4110-A14F-E698CB2AAA71}"/>
              </a:ext>
            </a:extLst>
          </p:cNvPr>
          <p:cNvSpPr/>
          <p:nvPr/>
        </p:nvSpPr>
        <p:spPr>
          <a:xfrm>
            <a:off x="0" y="0"/>
            <a:ext cx="12192000" cy="6858000"/>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ubtitle 2">
            <a:extLst>
              <a:ext uri="{FF2B5EF4-FFF2-40B4-BE49-F238E27FC236}">
                <a16:creationId xmlns:a16="http://schemas.microsoft.com/office/drawing/2014/main" id="{B6DE08CA-4DB8-B573-AABF-1027CCBAF745}"/>
              </a:ext>
            </a:extLst>
          </p:cNvPr>
          <p:cNvSpPr>
            <a:spLocks noGrp="1"/>
          </p:cNvSpPr>
          <p:nvPr>
            <p:ph type="subTitle" idx="1"/>
          </p:nvPr>
        </p:nvSpPr>
        <p:spPr>
          <a:xfrm>
            <a:off x="9825857" y="5575293"/>
            <a:ext cx="2366143" cy="1282707"/>
          </a:xfrm>
          <a:effectLst>
            <a:outerShdw blurRad="50800" dist="38100" dir="2700000" algn="tl" rotWithShape="0">
              <a:prstClr val="black">
                <a:alpha val="40000"/>
              </a:prstClr>
            </a:outerShdw>
          </a:effectLst>
        </p:spPr>
        <p:txBody>
          <a:bodyPr>
            <a:normAutofit/>
          </a:bodyPr>
          <a:lstStyle/>
          <a:p>
            <a:r>
              <a:rPr lang="en-GB" dirty="0">
                <a:solidFill>
                  <a:srgbClr val="FFFFFF"/>
                </a:solidFill>
              </a:rPr>
              <a:t>BI Specialist</a:t>
            </a:r>
          </a:p>
          <a:p>
            <a:r>
              <a:rPr lang="en-GB" dirty="0">
                <a:solidFill>
                  <a:srgbClr val="FFFFFF"/>
                </a:solidFill>
              </a:rPr>
              <a:t>Joao Ornelas</a:t>
            </a:r>
          </a:p>
        </p:txBody>
      </p:sp>
      <p:sp>
        <p:nvSpPr>
          <p:cNvPr id="2" name="Title 1">
            <a:extLst>
              <a:ext uri="{FF2B5EF4-FFF2-40B4-BE49-F238E27FC236}">
                <a16:creationId xmlns:a16="http://schemas.microsoft.com/office/drawing/2014/main" id="{EF7EA615-1DD0-0EDE-88D6-55FDDF843FDA}"/>
              </a:ext>
            </a:extLst>
          </p:cNvPr>
          <p:cNvSpPr>
            <a:spLocks noGrp="1"/>
          </p:cNvSpPr>
          <p:nvPr>
            <p:ph type="ctrTitle"/>
          </p:nvPr>
        </p:nvSpPr>
        <p:spPr>
          <a:xfrm>
            <a:off x="1331741" y="213897"/>
            <a:ext cx="10058400" cy="3574778"/>
          </a:xfrm>
          <a:effectLst>
            <a:outerShdw blurRad="50800" dist="38100" dir="2700000" algn="tl" rotWithShape="0">
              <a:prstClr val="black">
                <a:alpha val="40000"/>
              </a:prstClr>
            </a:outerShdw>
          </a:effectLst>
        </p:spPr>
        <p:txBody>
          <a:bodyPr>
            <a:normAutofit/>
          </a:bodyPr>
          <a:lstStyle/>
          <a:p>
            <a:r>
              <a:rPr lang="en-GB" sz="5200" dirty="0">
                <a:solidFill>
                  <a:srgbClr val="FFFFFF"/>
                </a:solidFill>
                <a:effectLst/>
              </a:rPr>
              <a:t>Minnesota</a:t>
            </a:r>
            <a:r>
              <a:rPr lang="en-GB" sz="5200" baseline="0" dirty="0">
                <a:solidFill>
                  <a:srgbClr val="FFFFFF"/>
                </a:solidFill>
                <a:effectLst/>
              </a:rPr>
              <a:t> Metro Traffic</a:t>
            </a:r>
            <a:br>
              <a:rPr lang="en-GB" sz="5200" baseline="0" dirty="0">
                <a:solidFill>
                  <a:srgbClr val="FFFFFF"/>
                </a:solidFill>
                <a:effectLst/>
              </a:rPr>
            </a:br>
            <a:r>
              <a:rPr lang="en-GB" sz="5200" baseline="0" dirty="0">
                <a:solidFill>
                  <a:srgbClr val="FFFFFF"/>
                </a:solidFill>
                <a:effectLst/>
              </a:rPr>
              <a:t>Interstate          </a:t>
            </a:r>
            <a:endParaRPr lang="en-GB" sz="5200" dirty="0">
              <a:solidFill>
                <a:srgbClr val="FFFFFF"/>
              </a:solidFill>
              <a:effectLst/>
            </a:endParaRPr>
          </a:p>
        </p:txBody>
      </p:sp>
    </p:spTree>
    <p:extLst>
      <p:ext uri="{BB962C8B-B14F-4D97-AF65-F5344CB8AC3E}">
        <p14:creationId xmlns:p14="http://schemas.microsoft.com/office/powerpoint/2010/main" val="327443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7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ounded Rectangle 9">
            <a:extLst>
              <a:ext uri="{FF2B5EF4-FFF2-40B4-BE49-F238E27FC236}">
                <a16:creationId xmlns:a16="http://schemas.microsoft.com/office/drawing/2014/main" id="{BCA2EB72-13DC-4DC6-B461-3B036C55B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oundRect">
            <a:avLst>
              <a:gd name="adj" fmla="val 2627"/>
            </a:avLst>
          </a:prstGeom>
          <a:solidFill>
            <a:schemeClr val="bg2">
              <a:lumMod val="75000"/>
            </a:schemeClr>
          </a:solidFill>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25C7BB-005F-E50A-6958-C4D9D849571A}"/>
              </a:ext>
            </a:extLst>
          </p:cNvPr>
          <p:cNvSpPr>
            <a:spLocks noGrp="1"/>
          </p:cNvSpPr>
          <p:nvPr>
            <p:ph type="title"/>
          </p:nvPr>
        </p:nvSpPr>
        <p:spPr>
          <a:xfrm>
            <a:off x="1141413" y="965199"/>
            <a:ext cx="6075552" cy="4918075"/>
          </a:xfrm>
        </p:spPr>
        <p:txBody>
          <a:bodyPr vert="horz" lIns="91440" tIns="45720" rIns="91440" bIns="45720" rtlCol="0" anchor="ctr">
            <a:normAutofit/>
          </a:bodyPr>
          <a:lstStyle/>
          <a:p>
            <a:pPr algn="r"/>
            <a:r>
              <a:rPr lang="en-US" sz="5400">
                <a:effectLst>
                  <a:glow rad="38100">
                    <a:schemeClr val="bg1">
                      <a:lumMod val="65000"/>
                      <a:lumOff val="35000"/>
                      <a:alpha val="50000"/>
                    </a:schemeClr>
                  </a:glow>
                  <a:outerShdw blurRad="28575" dist="31750" dir="13200000" algn="tl" rotWithShape="0">
                    <a:srgbClr val="000000">
                      <a:alpha val="25000"/>
                    </a:srgbClr>
                  </a:outerShdw>
                </a:effectLst>
              </a:rPr>
              <a:t>Q&amp;A</a:t>
            </a:r>
          </a:p>
        </p:txBody>
      </p:sp>
      <p:cxnSp>
        <p:nvCxnSpPr>
          <p:cNvPr id="10" name="Straight Connector 9">
            <a:extLst>
              <a:ext uri="{FF2B5EF4-FFF2-40B4-BE49-F238E27FC236}">
                <a16:creationId xmlns:a16="http://schemas.microsoft.com/office/drawing/2014/main" id="{C8F75BF3-096E-451E-A222-96A7F09468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8699" y="2011680"/>
            <a:ext cx="0" cy="283464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1759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E9DCB-8EEE-88C1-A894-18253C6FF5FC}"/>
              </a:ext>
            </a:extLst>
          </p:cNvPr>
          <p:cNvSpPr>
            <a:spLocks noGrp="1"/>
          </p:cNvSpPr>
          <p:nvPr>
            <p:ph type="title"/>
          </p:nvPr>
        </p:nvSpPr>
        <p:spPr>
          <a:xfrm>
            <a:off x="1141413" y="609600"/>
            <a:ext cx="9905998" cy="1468582"/>
          </a:xfrm>
        </p:spPr>
        <p:txBody>
          <a:bodyPr>
            <a:normAutofit/>
          </a:bodyPr>
          <a:lstStyle/>
          <a:p>
            <a:r>
              <a:rPr lang="en-GB"/>
              <a:t>Agenda</a:t>
            </a:r>
          </a:p>
        </p:txBody>
      </p:sp>
      <p:graphicFrame>
        <p:nvGraphicFramePr>
          <p:cNvPr id="12" name="Content Placeholder 2">
            <a:extLst>
              <a:ext uri="{FF2B5EF4-FFF2-40B4-BE49-F238E27FC236}">
                <a16:creationId xmlns:a16="http://schemas.microsoft.com/office/drawing/2014/main" id="{83A35D0F-184D-A4C3-71C0-C1017FD48579}"/>
              </a:ext>
            </a:extLst>
          </p:cNvPr>
          <p:cNvGraphicFramePr>
            <a:graphicFrameLocks noGrp="1"/>
          </p:cNvGraphicFramePr>
          <p:nvPr>
            <p:ph idx="1"/>
            <p:extLst>
              <p:ext uri="{D42A27DB-BD31-4B8C-83A1-F6EECF244321}">
                <p14:modId xmlns:p14="http://schemas.microsoft.com/office/powerpoint/2010/main" val="2053982084"/>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Blurred motion traffic">
            <a:extLst>
              <a:ext uri="{FF2B5EF4-FFF2-40B4-BE49-F238E27FC236}">
                <a16:creationId xmlns:a16="http://schemas.microsoft.com/office/drawing/2014/main" id="{BFAC0E51-A284-A84A-DA58-1A40B80AC856}"/>
              </a:ext>
            </a:extLst>
          </p:cNvPr>
          <p:cNvPicPr>
            <a:picLocks noChangeAspect="1"/>
          </p:cNvPicPr>
          <p:nvPr/>
        </p:nvPicPr>
        <p:blipFill>
          <a:blip r:embed="rId8">
            <a:duotone>
              <a:prstClr val="black"/>
              <a:schemeClr val="bg1">
                <a:tint val="45000"/>
                <a:satMod val="400000"/>
              </a:schemeClr>
            </a:duotone>
            <a:alphaModFix amt="15000"/>
          </a:blip>
          <a:srcRect t="7455" b="8275"/>
          <a:stretch>
            <a:fillRect/>
          </a:stretch>
        </p:blipFill>
        <p:spPr>
          <a:xfrm>
            <a:off x="20" y="10"/>
            <a:ext cx="12191980" cy="6857990"/>
          </a:xfrm>
          <a:prstGeom prst="rect">
            <a:avLst/>
          </a:prstGeom>
        </p:spPr>
      </p:pic>
    </p:spTree>
    <p:extLst>
      <p:ext uri="{BB962C8B-B14F-4D97-AF65-F5344CB8AC3E}">
        <p14:creationId xmlns:p14="http://schemas.microsoft.com/office/powerpoint/2010/main" val="2821774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24" name="Picture 23" descr="Blurred motion traffic">
            <a:extLst>
              <a:ext uri="{FF2B5EF4-FFF2-40B4-BE49-F238E27FC236}">
                <a16:creationId xmlns:a16="http://schemas.microsoft.com/office/drawing/2014/main" id="{FD822B13-CA37-1CAD-979D-470643C9ED38}"/>
              </a:ext>
            </a:extLst>
          </p:cNvPr>
          <p:cNvPicPr>
            <a:picLocks noChangeAspect="1"/>
          </p:cNvPicPr>
          <p:nvPr/>
        </p:nvPicPr>
        <p:blipFill>
          <a:blip r:embed="rId3">
            <a:duotone>
              <a:prstClr val="black"/>
              <a:schemeClr val="bg1">
                <a:tint val="45000"/>
                <a:satMod val="400000"/>
              </a:schemeClr>
            </a:duotone>
            <a:alphaModFix amt="15000"/>
          </a:blip>
          <a:srcRect t="7455" b="8275"/>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86EDEDC-DD9F-E3BB-E79B-05DF29DF5F94}"/>
              </a:ext>
            </a:extLst>
          </p:cNvPr>
          <p:cNvSpPr>
            <a:spLocks noGrp="1"/>
          </p:cNvSpPr>
          <p:nvPr>
            <p:ph type="title"/>
          </p:nvPr>
        </p:nvSpPr>
        <p:spPr>
          <a:xfrm>
            <a:off x="1141413" y="609600"/>
            <a:ext cx="9905998" cy="1905000"/>
          </a:xfrm>
        </p:spPr>
        <p:txBody>
          <a:bodyPr vert="horz" lIns="91440" tIns="45720" rIns="91440" bIns="45720" rtlCol="0" anchor="ctr">
            <a:normAutofit/>
          </a:bodyPr>
          <a:lstStyle/>
          <a:p>
            <a:r>
              <a:rPr lang="en-US" dirty="0"/>
              <a:t>Executive summary</a:t>
            </a:r>
          </a:p>
        </p:txBody>
      </p:sp>
      <p:sp>
        <p:nvSpPr>
          <p:cNvPr id="5" name="TextBox 4">
            <a:extLst>
              <a:ext uri="{FF2B5EF4-FFF2-40B4-BE49-F238E27FC236}">
                <a16:creationId xmlns:a16="http://schemas.microsoft.com/office/drawing/2014/main" id="{1292D0A8-FEED-FEC2-8F94-F3EC947FB31D}"/>
              </a:ext>
            </a:extLst>
          </p:cNvPr>
          <p:cNvSpPr txBox="1"/>
          <p:nvPr/>
        </p:nvSpPr>
        <p:spPr>
          <a:xfrm>
            <a:off x="1141413" y="1943101"/>
            <a:ext cx="9905998" cy="1808284"/>
          </a:xfrm>
          <a:prstGeom prst="rect">
            <a:avLst/>
          </a:prstGeom>
        </p:spPr>
        <p:txBody>
          <a:bodyPr vert="horz" lIns="91440" tIns="45720" rIns="91440" bIns="45720" rtlCol="0" anchor="ctr">
            <a:normAutofit/>
          </a:bodyPr>
          <a:lstStyle/>
          <a:p>
            <a:pPr algn="just">
              <a:lnSpc>
                <a:spcPct val="90000"/>
              </a:lnSpc>
              <a:spcBef>
                <a:spcPct val="20000"/>
              </a:spcBef>
              <a:spcAft>
                <a:spcPts val="600"/>
              </a:spcAft>
              <a:buClr>
                <a:schemeClr val="tx1"/>
              </a:buClr>
              <a:buSzPct val="100000"/>
            </a:pPr>
            <a:r>
              <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The Minnesota Department of Transportation engaged our team to design a traffic analytics dashboard that reveals when and under what conditions road usage is highest. Using traffic volume, date/time, weather, and holiday data (plus a custom holiday flag), we built three core views:</a:t>
            </a:r>
          </a:p>
        </p:txBody>
      </p:sp>
      <p:sp>
        <p:nvSpPr>
          <p:cNvPr id="4" name="TextBox 3">
            <a:extLst>
              <a:ext uri="{FF2B5EF4-FFF2-40B4-BE49-F238E27FC236}">
                <a16:creationId xmlns:a16="http://schemas.microsoft.com/office/drawing/2014/main" id="{382A1ACC-7A2A-3E21-89A0-DF470C5F664A}"/>
              </a:ext>
            </a:extLst>
          </p:cNvPr>
          <p:cNvSpPr txBox="1"/>
          <p:nvPr/>
        </p:nvSpPr>
        <p:spPr>
          <a:xfrm>
            <a:off x="643467" y="995517"/>
            <a:ext cx="4353751" cy="4795684"/>
          </a:xfrm>
          <a:prstGeom prst="rect">
            <a:avLst/>
          </a:prstGeom>
        </p:spPr>
        <p:txBody>
          <a:bodyPr rtlCol="0">
            <a:normAutofit/>
          </a:bodyPr>
          <a:lstStyle/>
          <a:p>
            <a:pPr>
              <a:spcAft>
                <a:spcPts val="600"/>
              </a:spcAft>
            </a:pPr>
            <a:endParaRPr lang="en-GB" dirty="0"/>
          </a:p>
        </p:txBody>
      </p:sp>
      <p:graphicFrame>
        <p:nvGraphicFramePr>
          <p:cNvPr id="28" name="TextBox 5">
            <a:extLst>
              <a:ext uri="{FF2B5EF4-FFF2-40B4-BE49-F238E27FC236}">
                <a16:creationId xmlns:a16="http://schemas.microsoft.com/office/drawing/2014/main" id="{2F753446-FFB8-5E66-F69C-2B23799206A9}"/>
              </a:ext>
            </a:extLst>
          </p:cNvPr>
          <p:cNvGraphicFramePr/>
          <p:nvPr>
            <p:extLst>
              <p:ext uri="{D42A27DB-BD31-4B8C-83A1-F6EECF244321}">
                <p14:modId xmlns:p14="http://schemas.microsoft.com/office/powerpoint/2010/main" val="368254210"/>
              </p:ext>
            </p:extLst>
          </p:nvPr>
        </p:nvGraphicFramePr>
        <p:xfrm>
          <a:off x="1277815" y="3219843"/>
          <a:ext cx="9769596" cy="28377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88103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A7E2E81-FF54-8762-0825-1E7AD0BAB1D6}"/>
              </a:ext>
            </a:extLst>
          </p:cNvPr>
          <p:cNvPicPr>
            <a:picLocks noChangeAspect="1"/>
          </p:cNvPicPr>
          <p:nvPr/>
        </p:nvPicPr>
        <p:blipFill>
          <a:blip r:embed="rId3">
            <a:alphaModFix amt="15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b="1573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F050CBDE-AC46-4D0C-6A8F-1E1BE01B49A2}"/>
              </a:ext>
            </a:extLst>
          </p:cNvPr>
          <p:cNvSpPr>
            <a:spLocks noGrp="1"/>
          </p:cNvSpPr>
          <p:nvPr>
            <p:ph type="title"/>
          </p:nvPr>
        </p:nvSpPr>
        <p:spPr>
          <a:xfrm>
            <a:off x="1141413" y="609600"/>
            <a:ext cx="9905998" cy="1905000"/>
          </a:xfrm>
        </p:spPr>
        <p:txBody>
          <a:bodyPr>
            <a:normAutofit/>
          </a:bodyPr>
          <a:lstStyle/>
          <a:p>
            <a:r>
              <a:rPr lang="en-GB" dirty="0"/>
              <a:t>Project Overview</a:t>
            </a:r>
          </a:p>
        </p:txBody>
      </p:sp>
      <p:sp>
        <p:nvSpPr>
          <p:cNvPr id="3" name="Content Placeholder 2">
            <a:extLst>
              <a:ext uri="{FF2B5EF4-FFF2-40B4-BE49-F238E27FC236}">
                <a16:creationId xmlns:a16="http://schemas.microsoft.com/office/drawing/2014/main" id="{D9D0D96B-1F8A-9574-5EE2-318CA47811F8}"/>
              </a:ext>
            </a:extLst>
          </p:cNvPr>
          <p:cNvSpPr>
            <a:spLocks noGrp="1"/>
          </p:cNvSpPr>
          <p:nvPr>
            <p:ph idx="1"/>
          </p:nvPr>
        </p:nvSpPr>
        <p:spPr>
          <a:xfrm>
            <a:off x="1141412" y="2666999"/>
            <a:ext cx="10050843" cy="3124201"/>
          </a:xfrm>
        </p:spPr>
        <p:txBody>
          <a:bodyPr>
            <a:normAutofit/>
          </a:bodyPr>
          <a:lstStyle/>
          <a:p>
            <a:pPr marL="0" indent="0">
              <a:buNone/>
            </a:pPr>
            <a:r>
              <a:rPr lang="en-GB" dirty="0"/>
              <a:t>The purpose of this dashboard is to give the Minnesota Department of Transportation clear, data-driven insight into when and under what conditions traffic is heaviest, by time of year, weather, and holidays, so they can better plan maintenance, staffing, and traffic management to improve safety and reduce congestion</a:t>
            </a:r>
          </a:p>
        </p:txBody>
      </p:sp>
    </p:spTree>
    <p:extLst>
      <p:ext uri="{BB962C8B-B14F-4D97-AF65-F5344CB8AC3E}">
        <p14:creationId xmlns:p14="http://schemas.microsoft.com/office/powerpoint/2010/main" val="3579632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a:extLst>
            <a:ext uri="{FF2B5EF4-FFF2-40B4-BE49-F238E27FC236}">
              <a16:creationId xmlns:a16="http://schemas.microsoft.com/office/drawing/2014/main" id="{DB19C809-6613-EC63-E805-C86F78902D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77689-1E0F-F271-B8D9-79EFD1A87CC3}"/>
              </a:ext>
            </a:extLst>
          </p:cNvPr>
          <p:cNvSpPr>
            <a:spLocks noGrp="1"/>
          </p:cNvSpPr>
          <p:nvPr>
            <p:ph type="title"/>
          </p:nvPr>
        </p:nvSpPr>
        <p:spPr>
          <a:xfrm>
            <a:off x="974179" y="714375"/>
            <a:ext cx="3332955" cy="5076826"/>
          </a:xfrm>
        </p:spPr>
        <p:txBody>
          <a:bodyPr anchor="ctr">
            <a:normAutofit/>
          </a:bodyPr>
          <a:lstStyle/>
          <a:p>
            <a:r>
              <a:rPr lang="en-GB" sz="4000"/>
              <a:t>Project Overview</a:t>
            </a:r>
          </a:p>
        </p:txBody>
      </p:sp>
      <p:sp>
        <p:nvSpPr>
          <p:cNvPr id="8" name="Rectangle 7">
            <a:extLst>
              <a:ext uri="{FF2B5EF4-FFF2-40B4-BE49-F238E27FC236}">
                <a16:creationId xmlns:a16="http://schemas.microsoft.com/office/drawing/2014/main" id="{BAE311A7-85ED-0D04-8E8A-1645E0295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A7B7F69-21EB-B94E-A5BC-0B2434551F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3D44F293-9420-728C-7257-46E3A90925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14" name="Content Placeholder 2">
            <a:extLst>
              <a:ext uri="{FF2B5EF4-FFF2-40B4-BE49-F238E27FC236}">
                <a16:creationId xmlns:a16="http://schemas.microsoft.com/office/drawing/2014/main" id="{2CA87DF0-513A-A514-B0F8-6EDA9A3EE7AF}"/>
              </a:ext>
            </a:extLst>
          </p:cNvPr>
          <p:cNvGraphicFramePr>
            <a:graphicFrameLocks noGrp="1"/>
          </p:cNvGraphicFramePr>
          <p:nvPr>
            <p:ph idx="1"/>
            <p:extLst>
              <p:ext uri="{D42A27DB-BD31-4B8C-83A1-F6EECF244321}">
                <p14:modId xmlns:p14="http://schemas.microsoft.com/office/powerpoint/2010/main" val="1487470194"/>
              </p:ext>
            </p:extLst>
          </p:nvPr>
        </p:nvGraphicFramePr>
        <p:xfrm>
          <a:off x="4973046" y="714375"/>
          <a:ext cx="6253751" cy="5076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Blurred motion traffic">
            <a:extLst>
              <a:ext uri="{FF2B5EF4-FFF2-40B4-BE49-F238E27FC236}">
                <a16:creationId xmlns:a16="http://schemas.microsoft.com/office/drawing/2014/main" id="{6C72320D-609D-A70A-9EB3-43BD18B6CC00}"/>
              </a:ext>
            </a:extLst>
          </p:cNvPr>
          <p:cNvPicPr>
            <a:picLocks noGrp="1" noRot="1" noChangeAspect="1" noMove="1" noResize="1" noEditPoints="1" noAdjustHandles="1" noChangeArrowheads="1" noChangeShapeType="1" noCrop="1"/>
          </p:cNvPicPr>
          <p:nvPr/>
        </p:nvPicPr>
        <p:blipFill>
          <a:blip r:embed="rId8">
            <a:duotone>
              <a:prstClr val="black"/>
              <a:schemeClr val="bg1">
                <a:tint val="45000"/>
                <a:satMod val="400000"/>
              </a:schemeClr>
            </a:duotone>
            <a:alphaModFix amt="15000"/>
          </a:blip>
          <a:srcRect t="7455" b="8275"/>
          <a:stretch>
            <a:fillRect/>
          </a:stretch>
        </p:blipFill>
        <p:spPr>
          <a:xfrm>
            <a:off x="20" y="10"/>
            <a:ext cx="12191980" cy="6857990"/>
          </a:xfrm>
          <a:prstGeom prst="rect">
            <a:avLst/>
          </a:prstGeom>
        </p:spPr>
      </p:pic>
    </p:spTree>
    <p:extLst>
      <p:ext uri="{BB962C8B-B14F-4D97-AF65-F5344CB8AC3E}">
        <p14:creationId xmlns:p14="http://schemas.microsoft.com/office/powerpoint/2010/main" val="3532056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descr="Pipette adding DNA sample to a petri dish">
            <a:extLst>
              <a:ext uri="{FF2B5EF4-FFF2-40B4-BE49-F238E27FC236}">
                <a16:creationId xmlns:a16="http://schemas.microsoft.com/office/drawing/2014/main" id="{E32C7929-F374-D405-63E6-E9152C342D3B}"/>
              </a:ext>
            </a:extLst>
          </p:cNvPr>
          <p:cNvPicPr>
            <a:picLocks noChangeAspect="1"/>
          </p:cNvPicPr>
          <p:nvPr/>
        </p:nvPicPr>
        <p:blipFill>
          <a:blip r:embed="rId3">
            <a:alphaModFix amt="15000"/>
          </a:blip>
          <a:srcRect t="2500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34D11D5-E9CF-E09B-E5D4-E82494F4721C}"/>
              </a:ext>
            </a:extLst>
          </p:cNvPr>
          <p:cNvSpPr>
            <a:spLocks noGrp="1"/>
          </p:cNvSpPr>
          <p:nvPr>
            <p:ph type="title"/>
          </p:nvPr>
        </p:nvSpPr>
        <p:spPr>
          <a:xfrm>
            <a:off x="2891238" y="0"/>
            <a:ext cx="6132446" cy="1207169"/>
          </a:xfrm>
        </p:spPr>
        <p:txBody>
          <a:bodyPr>
            <a:normAutofit/>
          </a:bodyPr>
          <a:lstStyle/>
          <a:p>
            <a:pPr algn="ctr"/>
            <a:r>
              <a:rPr lang="en-GB" dirty="0"/>
              <a:t>Data Visuals Overview</a:t>
            </a:r>
          </a:p>
        </p:txBody>
      </p:sp>
      <p:sp>
        <p:nvSpPr>
          <p:cNvPr id="17" name="Content Placeholder 2">
            <a:extLst>
              <a:ext uri="{FF2B5EF4-FFF2-40B4-BE49-F238E27FC236}">
                <a16:creationId xmlns:a16="http://schemas.microsoft.com/office/drawing/2014/main" id="{868B68ED-5CB1-64A1-A69C-B9EB8998BBEE}"/>
              </a:ext>
            </a:extLst>
          </p:cNvPr>
          <p:cNvSpPr>
            <a:spLocks noGrp="1"/>
          </p:cNvSpPr>
          <p:nvPr>
            <p:ph idx="1"/>
          </p:nvPr>
        </p:nvSpPr>
        <p:spPr>
          <a:xfrm>
            <a:off x="200257" y="1523787"/>
            <a:ext cx="3619500" cy="3288445"/>
          </a:xfrm>
        </p:spPr>
        <p:txBody>
          <a:bodyPr>
            <a:normAutofit/>
          </a:bodyPr>
          <a:lstStyle/>
          <a:p>
            <a:pPr marL="0" indent="0">
              <a:buNone/>
            </a:pPr>
            <a:endParaRPr lang="en-GB" dirty="0"/>
          </a:p>
          <a:p>
            <a:pPr marL="457200" indent="-457200">
              <a:buFont typeface="+mj-lt"/>
              <a:buAutoNum type="arabicPeriod" startAt="2"/>
            </a:pPr>
            <a:r>
              <a:rPr lang="en-GB" dirty="0"/>
              <a:t>Summary of Insights</a:t>
            </a:r>
          </a:p>
          <a:p>
            <a:pPr marL="457200" indent="-457200">
              <a:buFont typeface="+mj-lt"/>
              <a:buAutoNum type="alphaLcParenR"/>
            </a:pPr>
            <a:r>
              <a:rPr lang="en-GB" dirty="0"/>
              <a:t>Traffic Volume per year, month hour</a:t>
            </a:r>
          </a:p>
        </p:txBody>
      </p:sp>
      <p:pic>
        <p:nvPicPr>
          <p:cNvPr id="6" name="Picture 5" descr="A screenshot of a computer screen&#10;&#10;AI-generated content may be incorrect.">
            <a:extLst>
              <a:ext uri="{FF2B5EF4-FFF2-40B4-BE49-F238E27FC236}">
                <a16:creationId xmlns:a16="http://schemas.microsoft.com/office/drawing/2014/main" id="{3F223A83-AA88-DD08-93F0-603B6EB1467F}"/>
              </a:ext>
            </a:extLst>
          </p:cNvPr>
          <p:cNvPicPr>
            <a:picLocks noChangeAspect="1"/>
          </p:cNvPicPr>
          <p:nvPr/>
        </p:nvPicPr>
        <p:blipFill>
          <a:blip r:embed="rId4"/>
          <a:stretch>
            <a:fillRect/>
          </a:stretch>
        </p:blipFill>
        <p:spPr>
          <a:xfrm>
            <a:off x="4119602" y="1936109"/>
            <a:ext cx="7772552" cy="3504510"/>
          </a:xfrm>
          <a:prstGeom prst="rect">
            <a:avLst/>
          </a:prstGeom>
        </p:spPr>
      </p:pic>
    </p:spTree>
    <p:extLst>
      <p:ext uri="{BB962C8B-B14F-4D97-AF65-F5344CB8AC3E}">
        <p14:creationId xmlns:p14="http://schemas.microsoft.com/office/powerpoint/2010/main" val="3386774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a:extLst>
            <a:ext uri="{FF2B5EF4-FFF2-40B4-BE49-F238E27FC236}">
              <a16:creationId xmlns:a16="http://schemas.microsoft.com/office/drawing/2014/main" id="{22060FB0-0CCB-E6B3-62FA-D1A0376BF2B1}"/>
            </a:ext>
          </a:extLst>
        </p:cNvPr>
        <p:cNvGrpSpPr/>
        <p:nvPr/>
      </p:nvGrpSpPr>
      <p:grpSpPr>
        <a:xfrm>
          <a:off x="0" y="0"/>
          <a:ext cx="0" cy="0"/>
          <a:chOff x="0" y="0"/>
          <a:chExt cx="0" cy="0"/>
        </a:xfrm>
      </p:grpSpPr>
      <p:pic>
        <p:nvPicPr>
          <p:cNvPr id="4" name="Picture 3" descr="Pipette adding DNA sample to a petri dish">
            <a:extLst>
              <a:ext uri="{FF2B5EF4-FFF2-40B4-BE49-F238E27FC236}">
                <a16:creationId xmlns:a16="http://schemas.microsoft.com/office/drawing/2014/main" id="{BD1CFCA8-C525-393B-6B30-7AFF37F18523}"/>
              </a:ext>
            </a:extLst>
          </p:cNvPr>
          <p:cNvPicPr>
            <a:picLocks noChangeAspect="1"/>
          </p:cNvPicPr>
          <p:nvPr/>
        </p:nvPicPr>
        <p:blipFill>
          <a:blip r:embed="rId3">
            <a:alphaModFix amt="15000"/>
          </a:blip>
          <a:srcRect t="25000"/>
          <a:stretch>
            <a:fillRect/>
          </a:stretch>
        </p:blipFill>
        <p:spPr>
          <a:xfrm>
            <a:off x="0" y="5"/>
            <a:ext cx="12191980" cy="6857990"/>
          </a:xfrm>
          <a:prstGeom prst="rect">
            <a:avLst/>
          </a:prstGeom>
        </p:spPr>
      </p:pic>
      <p:sp>
        <p:nvSpPr>
          <p:cNvPr id="17" name="Content Placeholder 2">
            <a:extLst>
              <a:ext uri="{FF2B5EF4-FFF2-40B4-BE49-F238E27FC236}">
                <a16:creationId xmlns:a16="http://schemas.microsoft.com/office/drawing/2014/main" id="{615D721C-F27A-AB58-461D-70C024E19786}"/>
              </a:ext>
            </a:extLst>
          </p:cNvPr>
          <p:cNvSpPr>
            <a:spLocks noGrp="1"/>
          </p:cNvSpPr>
          <p:nvPr>
            <p:ph idx="1"/>
          </p:nvPr>
        </p:nvSpPr>
        <p:spPr>
          <a:xfrm>
            <a:off x="7092460" y="2133156"/>
            <a:ext cx="4771293" cy="1489718"/>
          </a:xfrm>
        </p:spPr>
        <p:txBody>
          <a:bodyPr anchor="t">
            <a:normAutofit lnSpcReduction="10000"/>
          </a:bodyPr>
          <a:lstStyle/>
          <a:p>
            <a:pPr marL="0" indent="0">
              <a:buNone/>
            </a:pPr>
            <a:endParaRPr lang="en-GB" dirty="0"/>
          </a:p>
          <a:p>
            <a:pPr marL="457200" indent="-457200">
              <a:buFont typeface="+mj-lt"/>
              <a:buAutoNum type="arabicPeriod" startAt="2"/>
            </a:pPr>
            <a:r>
              <a:rPr lang="en-GB" dirty="0"/>
              <a:t>Summary of Insights</a:t>
            </a:r>
          </a:p>
          <a:p>
            <a:pPr marL="457200" indent="-457200">
              <a:buFont typeface="+mj-lt"/>
              <a:buAutoNum type="alphaLcParenR" startAt="2"/>
            </a:pPr>
            <a:r>
              <a:rPr lang="en-GB" dirty="0"/>
              <a:t>Traffic Volume by weather conditions</a:t>
            </a:r>
          </a:p>
        </p:txBody>
      </p:sp>
      <p:pic>
        <p:nvPicPr>
          <p:cNvPr id="7" name="Picture 6" descr="A graph of traffic volume by weather&#10;&#10;AI-generated content may be incorrect.">
            <a:extLst>
              <a:ext uri="{FF2B5EF4-FFF2-40B4-BE49-F238E27FC236}">
                <a16:creationId xmlns:a16="http://schemas.microsoft.com/office/drawing/2014/main" id="{2A41F403-3AF7-72F3-6A09-B7F5A375E38C}"/>
              </a:ext>
            </a:extLst>
          </p:cNvPr>
          <p:cNvPicPr>
            <a:picLocks noChangeAspect="1"/>
          </p:cNvPicPr>
          <p:nvPr/>
        </p:nvPicPr>
        <p:blipFill>
          <a:blip r:embed="rId4"/>
          <a:stretch>
            <a:fillRect/>
          </a:stretch>
        </p:blipFill>
        <p:spPr>
          <a:xfrm>
            <a:off x="459923" y="1931156"/>
            <a:ext cx="6401043" cy="2995688"/>
          </a:xfrm>
          <a:prstGeom prst="rect">
            <a:avLst/>
          </a:prstGeom>
        </p:spPr>
      </p:pic>
      <p:sp>
        <p:nvSpPr>
          <p:cNvPr id="11" name="Title 1">
            <a:extLst>
              <a:ext uri="{FF2B5EF4-FFF2-40B4-BE49-F238E27FC236}">
                <a16:creationId xmlns:a16="http://schemas.microsoft.com/office/drawing/2014/main" id="{9531FDF6-F74E-A51B-7869-0B4069A3C141}"/>
              </a:ext>
            </a:extLst>
          </p:cNvPr>
          <p:cNvSpPr txBox="1">
            <a:spLocks/>
          </p:cNvSpPr>
          <p:nvPr/>
        </p:nvSpPr>
        <p:spPr>
          <a:xfrm>
            <a:off x="2891238" y="0"/>
            <a:ext cx="6132446" cy="120716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dirty="0"/>
              <a:t>Data Visuals</a:t>
            </a:r>
          </a:p>
        </p:txBody>
      </p:sp>
    </p:spTree>
    <p:extLst>
      <p:ext uri="{BB962C8B-B14F-4D97-AF65-F5344CB8AC3E}">
        <p14:creationId xmlns:p14="http://schemas.microsoft.com/office/powerpoint/2010/main" val="882723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a:extLst>
            <a:ext uri="{FF2B5EF4-FFF2-40B4-BE49-F238E27FC236}">
              <a16:creationId xmlns:a16="http://schemas.microsoft.com/office/drawing/2014/main" id="{08009B01-B4BA-0CA8-D771-A5BC28668579}"/>
            </a:ext>
          </a:extLst>
        </p:cNvPr>
        <p:cNvGrpSpPr/>
        <p:nvPr/>
      </p:nvGrpSpPr>
      <p:grpSpPr>
        <a:xfrm>
          <a:off x="0" y="0"/>
          <a:ext cx="0" cy="0"/>
          <a:chOff x="0" y="0"/>
          <a:chExt cx="0" cy="0"/>
        </a:xfrm>
      </p:grpSpPr>
      <p:pic>
        <p:nvPicPr>
          <p:cNvPr id="3" name="Picture 2" descr="Pipette adding DNA sample to a petri dish">
            <a:extLst>
              <a:ext uri="{FF2B5EF4-FFF2-40B4-BE49-F238E27FC236}">
                <a16:creationId xmlns:a16="http://schemas.microsoft.com/office/drawing/2014/main" id="{3E3861BB-4B57-44DD-CE47-2D10C6DD248D}"/>
              </a:ext>
            </a:extLst>
          </p:cNvPr>
          <p:cNvPicPr>
            <a:picLocks noChangeAspect="1"/>
          </p:cNvPicPr>
          <p:nvPr/>
        </p:nvPicPr>
        <p:blipFill>
          <a:blip r:embed="rId3">
            <a:alphaModFix amt="15000"/>
          </a:blip>
          <a:srcRect t="25000"/>
          <a:stretch>
            <a:fillRect/>
          </a:stretch>
        </p:blipFill>
        <p:spPr>
          <a:xfrm>
            <a:off x="20" y="10"/>
            <a:ext cx="12191980" cy="6857990"/>
          </a:xfrm>
          <a:prstGeom prst="rect">
            <a:avLst/>
          </a:prstGeom>
        </p:spPr>
      </p:pic>
      <p:sp>
        <p:nvSpPr>
          <p:cNvPr id="17" name="Content Placeholder 2">
            <a:extLst>
              <a:ext uri="{FF2B5EF4-FFF2-40B4-BE49-F238E27FC236}">
                <a16:creationId xmlns:a16="http://schemas.microsoft.com/office/drawing/2014/main" id="{3C5A9726-7462-7624-E284-BC6B32B96930}"/>
              </a:ext>
            </a:extLst>
          </p:cNvPr>
          <p:cNvSpPr>
            <a:spLocks noGrp="1"/>
          </p:cNvSpPr>
          <p:nvPr>
            <p:ph idx="1"/>
          </p:nvPr>
        </p:nvSpPr>
        <p:spPr>
          <a:xfrm>
            <a:off x="8111642" y="2416737"/>
            <a:ext cx="3643674" cy="1365739"/>
          </a:xfrm>
        </p:spPr>
        <p:txBody>
          <a:bodyPr anchor="t">
            <a:normAutofit/>
          </a:bodyPr>
          <a:lstStyle/>
          <a:p>
            <a:pPr marL="457200" indent="-457200">
              <a:buFont typeface="+mj-lt"/>
              <a:buAutoNum type="arabicPeriod" startAt="2"/>
            </a:pPr>
            <a:r>
              <a:rPr lang="en-GB" sz="1800" dirty="0"/>
              <a:t>Summary of Insights</a:t>
            </a:r>
          </a:p>
          <a:p>
            <a:pPr marL="457200" indent="-457200">
              <a:buFont typeface="+mj-lt"/>
              <a:buAutoNum type="alphaLcParenR" startAt="3"/>
            </a:pPr>
            <a:r>
              <a:rPr lang="en-GB" sz="1800" dirty="0"/>
              <a:t>Traffic Volume per holiday</a:t>
            </a:r>
          </a:p>
        </p:txBody>
      </p:sp>
      <p:sp>
        <p:nvSpPr>
          <p:cNvPr id="2" name="Title 1">
            <a:extLst>
              <a:ext uri="{FF2B5EF4-FFF2-40B4-BE49-F238E27FC236}">
                <a16:creationId xmlns:a16="http://schemas.microsoft.com/office/drawing/2014/main" id="{A381BBDE-2751-7261-E244-230C0E4F9ACA}"/>
              </a:ext>
            </a:extLst>
          </p:cNvPr>
          <p:cNvSpPr>
            <a:spLocks noGrp="1"/>
          </p:cNvSpPr>
          <p:nvPr>
            <p:ph type="title"/>
          </p:nvPr>
        </p:nvSpPr>
        <p:spPr>
          <a:xfrm>
            <a:off x="8548306" y="539776"/>
            <a:ext cx="3643674" cy="1905000"/>
          </a:xfrm>
        </p:spPr>
        <p:txBody>
          <a:bodyPr>
            <a:normAutofit/>
          </a:bodyPr>
          <a:lstStyle/>
          <a:p>
            <a:r>
              <a:rPr lang="en-GB" sz="2800" dirty="0"/>
              <a:t>Data Visuals</a:t>
            </a:r>
          </a:p>
        </p:txBody>
      </p:sp>
      <p:grpSp>
        <p:nvGrpSpPr>
          <p:cNvPr id="12" name="Group 11">
            <a:extLst>
              <a:ext uri="{FF2B5EF4-FFF2-40B4-BE49-F238E27FC236}">
                <a16:creationId xmlns:a16="http://schemas.microsoft.com/office/drawing/2014/main" id="{1D3D0C71-9629-0DED-6762-0714D3F6CC0B}"/>
              </a:ext>
            </a:extLst>
          </p:cNvPr>
          <p:cNvGrpSpPr/>
          <p:nvPr/>
        </p:nvGrpSpPr>
        <p:grpSpPr>
          <a:xfrm>
            <a:off x="524591" y="1492277"/>
            <a:ext cx="7150367" cy="3873446"/>
            <a:chOff x="3784334" y="1065239"/>
            <a:chExt cx="7150367" cy="3873446"/>
          </a:xfrm>
        </p:grpSpPr>
        <p:pic>
          <p:nvPicPr>
            <p:cNvPr id="5" name="Picture 4" descr="A diagram of different colored circles&#10;&#10;AI-generated content may be incorrect.">
              <a:extLst>
                <a:ext uri="{FF2B5EF4-FFF2-40B4-BE49-F238E27FC236}">
                  <a16:creationId xmlns:a16="http://schemas.microsoft.com/office/drawing/2014/main" id="{6BEB73EB-39BD-0826-EF5A-5A99D1DA3903}"/>
                </a:ext>
              </a:extLst>
            </p:cNvPr>
            <p:cNvPicPr>
              <a:picLocks noChangeAspect="1"/>
            </p:cNvPicPr>
            <p:nvPr/>
          </p:nvPicPr>
          <p:blipFill>
            <a:blip r:embed="rId4"/>
            <a:stretch>
              <a:fillRect/>
            </a:stretch>
          </p:blipFill>
          <p:spPr>
            <a:xfrm>
              <a:off x="3784334" y="1065240"/>
              <a:ext cx="5181866" cy="3873445"/>
            </a:xfrm>
            <a:prstGeom prst="rect">
              <a:avLst/>
            </a:prstGeom>
          </p:spPr>
        </p:pic>
        <p:pic>
          <p:nvPicPr>
            <p:cNvPr id="7" name="Picture 6" descr="A screenshot of a phone&#10;&#10;AI-generated content may be incorrect.">
              <a:extLst>
                <a:ext uri="{FF2B5EF4-FFF2-40B4-BE49-F238E27FC236}">
                  <a16:creationId xmlns:a16="http://schemas.microsoft.com/office/drawing/2014/main" id="{6F292123-DD83-7832-DCAB-7118A7B2BD9C}"/>
                </a:ext>
              </a:extLst>
            </p:cNvPr>
            <p:cNvPicPr>
              <a:picLocks noChangeAspect="1"/>
            </p:cNvPicPr>
            <p:nvPr/>
          </p:nvPicPr>
          <p:blipFill>
            <a:blip r:embed="rId5"/>
            <a:stretch>
              <a:fillRect/>
            </a:stretch>
          </p:blipFill>
          <p:spPr>
            <a:xfrm>
              <a:off x="8966201" y="1065239"/>
              <a:ext cx="1968500" cy="3214661"/>
            </a:xfrm>
            <a:prstGeom prst="rect">
              <a:avLst/>
            </a:prstGeom>
          </p:spPr>
        </p:pic>
        <p:pic>
          <p:nvPicPr>
            <p:cNvPr id="9" name="Picture 8" descr="A white surface with black dots&#10;&#10;AI-generated content may be incorrect.">
              <a:extLst>
                <a:ext uri="{FF2B5EF4-FFF2-40B4-BE49-F238E27FC236}">
                  <a16:creationId xmlns:a16="http://schemas.microsoft.com/office/drawing/2014/main" id="{DD8C2EDF-ECEC-FFDC-1882-E3648B512A7E}"/>
                </a:ext>
              </a:extLst>
            </p:cNvPr>
            <p:cNvPicPr>
              <a:picLocks noChangeAspect="1"/>
            </p:cNvPicPr>
            <p:nvPr/>
          </p:nvPicPr>
          <p:blipFill>
            <a:blip r:embed="rId6"/>
            <a:stretch>
              <a:fillRect/>
            </a:stretch>
          </p:blipFill>
          <p:spPr>
            <a:xfrm>
              <a:off x="8966200" y="4275137"/>
              <a:ext cx="1968501" cy="663548"/>
            </a:xfrm>
            <a:prstGeom prst="rect">
              <a:avLst/>
            </a:prstGeom>
          </p:spPr>
        </p:pic>
        <p:pic>
          <p:nvPicPr>
            <p:cNvPr id="11" name="Picture 10">
              <a:extLst>
                <a:ext uri="{FF2B5EF4-FFF2-40B4-BE49-F238E27FC236}">
                  <a16:creationId xmlns:a16="http://schemas.microsoft.com/office/drawing/2014/main" id="{1D4F5C8C-B245-08D5-3A8F-88D3109D09E0}"/>
                </a:ext>
              </a:extLst>
            </p:cNvPr>
            <p:cNvPicPr>
              <a:picLocks noChangeAspect="1"/>
            </p:cNvPicPr>
            <p:nvPr/>
          </p:nvPicPr>
          <p:blipFill>
            <a:blip r:embed="rId7"/>
            <a:stretch>
              <a:fillRect/>
            </a:stretch>
          </p:blipFill>
          <p:spPr>
            <a:xfrm>
              <a:off x="8966199" y="4200068"/>
              <a:ext cx="114613" cy="738617"/>
            </a:xfrm>
            <a:prstGeom prst="rect">
              <a:avLst/>
            </a:prstGeom>
          </p:spPr>
        </p:pic>
      </p:grpSp>
    </p:spTree>
    <p:extLst>
      <p:ext uri="{BB962C8B-B14F-4D97-AF65-F5344CB8AC3E}">
        <p14:creationId xmlns:p14="http://schemas.microsoft.com/office/powerpoint/2010/main" val="3440677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a:extLst>
            <a:ext uri="{FF2B5EF4-FFF2-40B4-BE49-F238E27FC236}">
              <a16:creationId xmlns:a16="http://schemas.microsoft.com/office/drawing/2014/main" id="{BE2D6A9F-E4B0-457D-2D40-95F4BACCB6A3}"/>
            </a:ext>
          </a:extLst>
        </p:cNvPr>
        <p:cNvGrpSpPr/>
        <p:nvPr/>
      </p:nvGrpSpPr>
      <p:grpSpPr>
        <a:xfrm>
          <a:off x="0" y="0"/>
          <a:ext cx="0" cy="0"/>
          <a:chOff x="0" y="0"/>
          <a:chExt cx="0" cy="0"/>
        </a:xfrm>
      </p:grpSpPr>
      <p:pic>
        <p:nvPicPr>
          <p:cNvPr id="16" name="Picture 15" descr="Pipette adding DNA sample to a petri dish">
            <a:extLst>
              <a:ext uri="{FF2B5EF4-FFF2-40B4-BE49-F238E27FC236}">
                <a16:creationId xmlns:a16="http://schemas.microsoft.com/office/drawing/2014/main" id="{66E36D05-C0E8-B555-9658-AD6B9F22F180}"/>
              </a:ext>
            </a:extLst>
          </p:cNvPr>
          <p:cNvPicPr>
            <a:picLocks noChangeAspect="1"/>
          </p:cNvPicPr>
          <p:nvPr/>
        </p:nvPicPr>
        <p:blipFill>
          <a:blip r:embed="rId3">
            <a:alphaModFix amt="15000"/>
          </a:blip>
          <a:srcRect t="2500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C9F597F5-1075-45EB-CFF3-DBB6CF74E935}"/>
              </a:ext>
            </a:extLst>
          </p:cNvPr>
          <p:cNvSpPr>
            <a:spLocks noGrp="1"/>
          </p:cNvSpPr>
          <p:nvPr>
            <p:ph type="title"/>
          </p:nvPr>
        </p:nvSpPr>
        <p:spPr>
          <a:xfrm>
            <a:off x="163513" y="977899"/>
            <a:ext cx="3419708" cy="1905000"/>
          </a:xfrm>
        </p:spPr>
        <p:txBody>
          <a:bodyPr>
            <a:normAutofit/>
          </a:bodyPr>
          <a:lstStyle/>
          <a:p>
            <a:r>
              <a:rPr lang="en-GB" dirty="0"/>
              <a:t>Dashboard Visuals Overview</a:t>
            </a:r>
          </a:p>
        </p:txBody>
      </p:sp>
      <p:sp>
        <p:nvSpPr>
          <p:cNvPr id="17" name="Content Placeholder 2">
            <a:extLst>
              <a:ext uri="{FF2B5EF4-FFF2-40B4-BE49-F238E27FC236}">
                <a16:creationId xmlns:a16="http://schemas.microsoft.com/office/drawing/2014/main" id="{5A0C6BC4-2C2E-FF74-31B0-0FA1FC474714}"/>
              </a:ext>
            </a:extLst>
          </p:cNvPr>
          <p:cNvSpPr>
            <a:spLocks noGrp="1"/>
          </p:cNvSpPr>
          <p:nvPr>
            <p:ph idx="1"/>
          </p:nvPr>
        </p:nvSpPr>
        <p:spPr>
          <a:xfrm>
            <a:off x="252413" y="2755900"/>
            <a:ext cx="3330808" cy="3124201"/>
          </a:xfrm>
        </p:spPr>
        <p:txBody>
          <a:bodyPr>
            <a:normAutofit/>
          </a:bodyPr>
          <a:lstStyle/>
          <a:p>
            <a:pPr marL="457200" indent="-457200">
              <a:buFont typeface="+mj-lt"/>
              <a:buAutoNum type="arabicPeriod"/>
            </a:pPr>
            <a:r>
              <a:rPr lang="en-GB" dirty="0"/>
              <a:t>Final Mock-up</a:t>
            </a:r>
            <a:br>
              <a:rPr lang="en-GB" dirty="0"/>
            </a:br>
            <a:r>
              <a:rPr lang="en-GB" dirty="0">
                <a:hlinkClick r:id="rId4"/>
              </a:rPr>
              <a:t>Tableau Link</a:t>
            </a:r>
            <a:endParaRPr lang="en-GB" dirty="0"/>
          </a:p>
          <a:p>
            <a:pPr marL="457200" indent="-457200">
              <a:buFont typeface="+mj-lt"/>
              <a:buAutoNum type="arabicPeriod"/>
            </a:pPr>
            <a:endParaRPr lang="en-GB" dirty="0"/>
          </a:p>
          <a:p>
            <a:pPr marL="0" indent="0">
              <a:buNone/>
            </a:pPr>
            <a:endParaRPr lang="en-GB" dirty="0"/>
          </a:p>
        </p:txBody>
      </p:sp>
      <p:pic>
        <p:nvPicPr>
          <p:cNvPr id="4" name="Picture 3" descr="A screenshot of a computer screen&#10;&#10;AI-generated content may be incorrect.">
            <a:extLst>
              <a:ext uri="{FF2B5EF4-FFF2-40B4-BE49-F238E27FC236}">
                <a16:creationId xmlns:a16="http://schemas.microsoft.com/office/drawing/2014/main" id="{2D5942B7-B66B-5CE6-0834-B74115FF74D9}"/>
              </a:ext>
            </a:extLst>
          </p:cNvPr>
          <p:cNvPicPr>
            <a:picLocks noChangeAspect="1"/>
          </p:cNvPicPr>
          <p:nvPr/>
        </p:nvPicPr>
        <p:blipFill>
          <a:blip r:embed="rId5"/>
          <a:stretch>
            <a:fillRect/>
          </a:stretch>
        </p:blipFill>
        <p:spPr>
          <a:xfrm>
            <a:off x="3330808" y="673100"/>
            <a:ext cx="8608779" cy="5854700"/>
          </a:xfrm>
          <a:prstGeom prst="rect">
            <a:avLst/>
          </a:prstGeom>
        </p:spPr>
      </p:pic>
    </p:spTree>
    <p:extLst>
      <p:ext uri="{BB962C8B-B14F-4D97-AF65-F5344CB8AC3E}">
        <p14:creationId xmlns:p14="http://schemas.microsoft.com/office/powerpoint/2010/main" val="7672503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289</TotalTime>
  <Words>303</Words>
  <Application>Microsoft Office PowerPoint</Application>
  <PresentationFormat>Widescreen</PresentationFormat>
  <Paragraphs>39</Paragraphs>
  <Slides>10</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Century Gothic</vt:lpstr>
      <vt:lpstr>Mesh</vt:lpstr>
      <vt:lpstr>Minnesota Metro Traffic Interstate          </vt:lpstr>
      <vt:lpstr>Agenda</vt:lpstr>
      <vt:lpstr>Executive summary</vt:lpstr>
      <vt:lpstr>Project Overview</vt:lpstr>
      <vt:lpstr>Project Overview</vt:lpstr>
      <vt:lpstr>Data Visuals Overview</vt:lpstr>
      <vt:lpstr>PowerPoint Presentation</vt:lpstr>
      <vt:lpstr>Data Visuals</vt:lpstr>
      <vt:lpstr>Dashboard Visuals Overview</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João Ornelas</dc:creator>
  <cp:lastModifiedBy>João Ornelas</cp:lastModifiedBy>
  <cp:revision>23</cp:revision>
  <dcterms:created xsi:type="dcterms:W3CDTF">2025-11-30T17:40:28Z</dcterms:created>
  <dcterms:modified xsi:type="dcterms:W3CDTF">2026-02-02T15:01:02Z</dcterms:modified>
</cp:coreProperties>
</file>